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7" r:id="rId2"/>
    <p:sldId id="256" r:id="rId3"/>
    <p:sldId id="283" r:id="rId4"/>
    <p:sldId id="269" r:id="rId5"/>
    <p:sldId id="271" r:id="rId6"/>
    <p:sldId id="273" r:id="rId7"/>
    <p:sldId id="303" r:id="rId8"/>
    <p:sldId id="274" r:id="rId9"/>
    <p:sldId id="282" r:id="rId10"/>
    <p:sldId id="306" r:id="rId11"/>
    <p:sldId id="305" r:id="rId12"/>
    <p:sldId id="302" r:id="rId13"/>
    <p:sldId id="284" r:id="rId14"/>
    <p:sldId id="285" r:id="rId15"/>
    <p:sldId id="286" r:id="rId16"/>
    <p:sldId id="307" r:id="rId17"/>
    <p:sldId id="294" r:id="rId18"/>
    <p:sldId id="291" r:id="rId19"/>
    <p:sldId id="292" r:id="rId20"/>
    <p:sldId id="293" r:id="rId21"/>
    <p:sldId id="299" r:id="rId22"/>
    <p:sldId id="295" r:id="rId23"/>
    <p:sldId id="298" r:id="rId24"/>
    <p:sldId id="297" r:id="rId25"/>
    <p:sldId id="301" r:id="rId26"/>
    <p:sldId id="300" r:id="rId27"/>
    <p:sldId id="304" r:id="rId28"/>
    <p:sldId id="266" r:id="rId29"/>
  </p:sldIdLst>
  <p:sldSz cx="18288000" cy="10287000"/>
  <p:notesSz cx="6858000" cy="9144000"/>
  <p:embeddedFontLst>
    <p:embeddedFont>
      <p:font typeface="Academy" panose="020B0604020202020204" charset="0"/>
      <p:regular r:id="rId31"/>
    </p:embeddedFont>
    <p:embeddedFont>
      <p:font typeface="Bricolage Grotesque" panose="020B0604020202020204" charset="0"/>
      <p:regular r:id="rId32"/>
    </p:embeddedFont>
    <p:embeddedFont>
      <p:font typeface="Fira Code" panose="020B0809050000020004" pitchFamily="49" charset="0"/>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595" y="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D541B7-76A2-46FF-9987-84BD4B18579E}" type="datetimeFigureOut">
              <a:rPr lang="en-IN" smtClean="0"/>
              <a:t>03-05-2025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7136A4-D82D-4F6C-BC55-012011B21402}" type="slidenum">
              <a:rPr lang="en-IN" smtClean="0"/>
              <a:t>‹#›</a:t>
            </a:fld>
            <a:endParaRPr lang="en-IN"/>
          </a:p>
        </p:txBody>
      </p:sp>
    </p:spTree>
    <p:extLst>
      <p:ext uri="{BB962C8B-B14F-4D97-AF65-F5344CB8AC3E}">
        <p14:creationId xmlns:p14="http://schemas.microsoft.com/office/powerpoint/2010/main" val="3529065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67136A4-D82D-4F6C-BC55-012011B21402}" type="slidenum">
              <a:rPr lang="en-IN" smtClean="0"/>
              <a:t>2</a:t>
            </a:fld>
            <a:endParaRPr lang="en-IN"/>
          </a:p>
        </p:txBody>
      </p:sp>
    </p:spTree>
    <p:extLst>
      <p:ext uri="{BB962C8B-B14F-4D97-AF65-F5344CB8AC3E}">
        <p14:creationId xmlns:p14="http://schemas.microsoft.com/office/powerpoint/2010/main" val="32922371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9891D-618C-AC3E-88EE-F938F12071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1C32ED-BA00-A907-7528-3087CB7A7E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C841A1-8BFD-E30C-F807-B979EAFBE07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CD57D72-D29C-D2B5-7336-928D4F1B9140}"/>
              </a:ext>
            </a:extLst>
          </p:cNvPr>
          <p:cNvSpPr>
            <a:spLocks noGrp="1"/>
          </p:cNvSpPr>
          <p:nvPr>
            <p:ph type="sldNum" sz="quarter" idx="5"/>
          </p:nvPr>
        </p:nvSpPr>
        <p:spPr/>
        <p:txBody>
          <a:bodyPr/>
          <a:lstStyle/>
          <a:p>
            <a:fld id="{C67136A4-D82D-4F6C-BC55-012011B21402}" type="slidenum">
              <a:rPr lang="en-IN" smtClean="0"/>
              <a:t>11</a:t>
            </a:fld>
            <a:endParaRPr lang="en-IN"/>
          </a:p>
        </p:txBody>
      </p:sp>
    </p:spTree>
    <p:extLst>
      <p:ext uri="{BB962C8B-B14F-4D97-AF65-F5344CB8AC3E}">
        <p14:creationId xmlns:p14="http://schemas.microsoft.com/office/powerpoint/2010/main" val="16879075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0621E-F283-FFFB-3780-A46A90BCF7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B510A9-7585-B51C-F9C8-4240BE11C5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1E2A9-9B82-0D30-7E7D-FB0F745FB44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2A0E63E-88B8-171C-1B7D-89FD2442C933}"/>
              </a:ext>
            </a:extLst>
          </p:cNvPr>
          <p:cNvSpPr>
            <a:spLocks noGrp="1"/>
          </p:cNvSpPr>
          <p:nvPr>
            <p:ph type="sldNum" sz="quarter" idx="5"/>
          </p:nvPr>
        </p:nvSpPr>
        <p:spPr/>
        <p:txBody>
          <a:bodyPr/>
          <a:lstStyle/>
          <a:p>
            <a:fld id="{C67136A4-D82D-4F6C-BC55-012011B21402}" type="slidenum">
              <a:rPr lang="en-IN" smtClean="0"/>
              <a:t>12</a:t>
            </a:fld>
            <a:endParaRPr lang="en-IN"/>
          </a:p>
        </p:txBody>
      </p:sp>
    </p:spTree>
    <p:extLst>
      <p:ext uri="{BB962C8B-B14F-4D97-AF65-F5344CB8AC3E}">
        <p14:creationId xmlns:p14="http://schemas.microsoft.com/office/powerpoint/2010/main" val="4239912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CA651C-1B6B-61FA-76B0-616C90D6E2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E739BF-D89C-3410-AAE9-9E0E39D023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1AEE33-EE1E-4F76-7E29-FF25BC0ADFE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81335C2-51A5-5A5E-EFA5-9F616B87BDD7}"/>
              </a:ext>
            </a:extLst>
          </p:cNvPr>
          <p:cNvSpPr>
            <a:spLocks noGrp="1"/>
          </p:cNvSpPr>
          <p:nvPr>
            <p:ph type="sldNum" sz="quarter" idx="5"/>
          </p:nvPr>
        </p:nvSpPr>
        <p:spPr/>
        <p:txBody>
          <a:bodyPr/>
          <a:lstStyle/>
          <a:p>
            <a:fld id="{C67136A4-D82D-4F6C-BC55-012011B21402}" type="slidenum">
              <a:rPr lang="en-IN" smtClean="0"/>
              <a:t>13</a:t>
            </a:fld>
            <a:endParaRPr lang="en-IN"/>
          </a:p>
        </p:txBody>
      </p:sp>
    </p:spTree>
    <p:extLst>
      <p:ext uri="{BB962C8B-B14F-4D97-AF65-F5344CB8AC3E}">
        <p14:creationId xmlns:p14="http://schemas.microsoft.com/office/powerpoint/2010/main" val="2173971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BECA74-0372-617D-C357-5397F68C6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63E69E-CD7E-4F3A-C454-AF9DCD88B1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A232E9-BD84-FA59-0E7F-050D0AC532D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FA067B8-11B5-5EDA-26EE-79D8C1D5ECD5}"/>
              </a:ext>
            </a:extLst>
          </p:cNvPr>
          <p:cNvSpPr>
            <a:spLocks noGrp="1"/>
          </p:cNvSpPr>
          <p:nvPr>
            <p:ph type="sldNum" sz="quarter" idx="5"/>
          </p:nvPr>
        </p:nvSpPr>
        <p:spPr/>
        <p:txBody>
          <a:bodyPr/>
          <a:lstStyle/>
          <a:p>
            <a:fld id="{C67136A4-D82D-4F6C-BC55-012011B21402}" type="slidenum">
              <a:rPr lang="en-IN" smtClean="0"/>
              <a:t>14</a:t>
            </a:fld>
            <a:endParaRPr lang="en-IN"/>
          </a:p>
        </p:txBody>
      </p:sp>
    </p:spTree>
    <p:extLst>
      <p:ext uri="{BB962C8B-B14F-4D97-AF65-F5344CB8AC3E}">
        <p14:creationId xmlns:p14="http://schemas.microsoft.com/office/powerpoint/2010/main" val="5299575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22582-F2C5-CE65-E713-22318ED1C7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09EB0-8515-550C-A81A-FAA467438C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DF4872-D830-490B-F4F6-3C3635F2D5C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6765961-8B55-D53B-4DF3-57F1D0B8B0A1}"/>
              </a:ext>
            </a:extLst>
          </p:cNvPr>
          <p:cNvSpPr>
            <a:spLocks noGrp="1"/>
          </p:cNvSpPr>
          <p:nvPr>
            <p:ph type="sldNum" sz="quarter" idx="5"/>
          </p:nvPr>
        </p:nvSpPr>
        <p:spPr/>
        <p:txBody>
          <a:bodyPr/>
          <a:lstStyle/>
          <a:p>
            <a:fld id="{C67136A4-D82D-4F6C-BC55-012011B21402}" type="slidenum">
              <a:rPr lang="en-IN" smtClean="0"/>
              <a:t>15</a:t>
            </a:fld>
            <a:endParaRPr lang="en-IN"/>
          </a:p>
        </p:txBody>
      </p:sp>
    </p:spTree>
    <p:extLst>
      <p:ext uri="{BB962C8B-B14F-4D97-AF65-F5344CB8AC3E}">
        <p14:creationId xmlns:p14="http://schemas.microsoft.com/office/powerpoint/2010/main" val="2464006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6D375-A729-5630-E7D2-0F0D684B16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50AB64-803F-CF0A-EA87-0E621FD47F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18DCD0-4A6A-A0AB-4389-EC8A777A832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4191DD9-F5FA-BB4E-C7AD-D0219362E20E}"/>
              </a:ext>
            </a:extLst>
          </p:cNvPr>
          <p:cNvSpPr>
            <a:spLocks noGrp="1"/>
          </p:cNvSpPr>
          <p:nvPr>
            <p:ph type="sldNum" sz="quarter" idx="5"/>
          </p:nvPr>
        </p:nvSpPr>
        <p:spPr/>
        <p:txBody>
          <a:bodyPr/>
          <a:lstStyle/>
          <a:p>
            <a:fld id="{C67136A4-D82D-4F6C-BC55-012011B21402}" type="slidenum">
              <a:rPr lang="en-IN" smtClean="0"/>
              <a:t>16</a:t>
            </a:fld>
            <a:endParaRPr lang="en-IN"/>
          </a:p>
        </p:txBody>
      </p:sp>
    </p:spTree>
    <p:extLst>
      <p:ext uri="{BB962C8B-B14F-4D97-AF65-F5344CB8AC3E}">
        <p14:creationId xmlns:p14="http://schemas.microsoft.com/office/powerpoint/2010/main" val="3006373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E65C3-496D-A3C9-DBC2-1E5C26CF21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31DB39-0BDF-ECD4-5E21-FCC43E59E7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C753AC-93CB-C6BE-B55F-0A8872DF922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CA9E528-CF4B-B4B8-AD37-691E75ACCB00}"/>
              </a:ext>
            </a:extLst>
          </p:cNvPr>
          <p:cNvSpPr>
            <a:spLocks noGrp="1"/>
          </p:cNvSpPr>
          <p:nvPr>
            <p:ph type="sldNum" sz="quarter" idx="5"/>
          </p:nvPr>
        </p:nvSpPr>
        <p:spPr/>
        <p:txBody>
          <a:bodyPr/>
          <a:lstStyle/>
          <a:p>
            <a:fld id="{C67136A4-D82D-4F6C-BC55-012011B21402}" type="slidenum">
              <a:rPr lang="en-IN" smtClean="0"/>
              <a:t>17</a:t>
            </a:fld>
            <a:endParaRPr lang="en-IN"/>
          </a:p>
        </p:txBody>
      </p:sp>
    </p:spTree>
    <p:extLst>
      <p:ext uri="{BB962C8B-B14F-4D97-AF65-F5344CB8AC3E}">
        <p14:creationId xmlns:p14="http://schemas.microsoft.com/office/powerpoint/2010/main" val="4049337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3FE1C-2411-379B-0D38-8FFB918D9B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FCCE19-FD9C-7E21-61A7-FE32C0141D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68BC7-6818-64E9-D999-45181656D89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8FF78D2-6FA3-EEDB-44F3-3557DBD49182}"/>
              </a:ext>
            </a:extLst>
          </p:cNvPr>
          <p:cNvSpPr>
            <a:spLocks noGrp="1"/>
          </p:cNvSpPr>
          <p:nvPr>
            <p:ph type="sldNum" sz="quarter" idx="5"/>
          </p:nvPr>
        </p:nvSpPr>
        <p:spPr/>
        <p:txBody>
          <a:bodyPr/>
          <a:lstStyle/>
          <a:p>
            <a:fld id="{C67136A4-D82D-4F6C-BC55-012011B21402}" type="slidenum">
              <a:rPr lang="en-IN" smtClean="0"/>
              <a:t>18</a:t>
            </a:fld>
            <a:endParaRPr lang="en-IN"/>
          </a:p>
        </p:txBody>
      </p:sp>
    </p:spTree>
    <p:extLst>
      <p:ext uri="{BB962C8B-B14F-4D97-AF65-F5344CB8AC3E}">
        <p14:creationId xmlns:p14="http://schemas.microsoft.com/office/powerpoint/2010/main" val="5588422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6CCE69-6970-41B7-19C2-931E4F650C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BA3CC5-7B8C-2F5F-0EE9-95AFD1E4A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C7787E-07A6-8CE8-862F-C214BB0DE17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0CBEC83-6C5E-BF16-92EA-7EE8DE537344}"/>
              </a:ext>
            </a:extLst>
          </p:cNvPr>
          <p:cNvSpPr>
            <a:spLocks noGrp="1"/>
          </p:cNvSpPr>
          <p:nvPr>
            <p:ph type="sldNum" sz="quarter" idx="5"/>
          </p:nvPr>
        </p:nvSpPr>
        <p:spPr/>
        <p:txBody>
          <a:bodyPr/>
          <a:lstStyle/>
          <a:p>
            <a:fld id="{C67136A4-D82D-4F6C-BC55-012011B21402}" type="slidenum">
              <a:rPr lang="en-IN" smtClean="0"/>
              <a:t>19</a:t>
            </a:fld>
            <a:endParaRPr lang="en-IN"/>
          </a:p>
        </p:txBody>
      </p:sp>
    </p:spTree>
    <p:extLst>
      <p:ext uri="{BB962C8B-B14F-4D97-AF65-F5344CB8AC3E}">
        <p14:creationId xmlns:p14="http://schemas.microsoft.com/office/powerpoint/2010/main" val="38704386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AFA73-DCD8-5340-F146-594DA0CC16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82C877-0041-DBA4-431B-F45435EC9F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575756-DCBC-30A2-7939-0C3D439CC0B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64E2EF3-A860-4524-3BDF-7274F13ECBFE}"/>
              </a:ext>
            </a:extLst>
          </p:cNvPr>
          <p:cNvSpPr>
            <a:spLocks noGrp="1"/>
          </p:cNvSpPr>
          <p:nvPr>
            <p:ph type="sldNum" sz="quarter" idx="5"/>
          </p:nvPr>
        </p:nvSpPr>
        <p:spPr/>
        <p:txBody>
          <a:bodyPr/>
          <a:lstStyle/>
          <a:p>
            <a:fld id="{C67136A4-D82D-4F6C-BC55-012011B21402}" type="slidenum">
              <a:rPr lang="en-IN" smtClean="0"/>
              <a:t>20</a:t>
            </a:fld>
            <a:endParaRPr lang="en-IN"/>
          </a:p>
        </p:txBody>
      </p:sp>
    </p:spTree>
    <p:extLst>
      <p:ext uri="{BB962C8B-B14F-4D97-AF65-F5344CB8AC3E}">
        <p14:creationId xmlns:p14="http://schemas.microsoft.com/office/powerpoint/2010/main" val="3766023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529668-18BE-8E23-7D0D-F914E45029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82BC59-5BB9-7F2D-B140-9B9A6A0902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70408E-7BAD-CD76-12C5-FEAEE25283B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711859F-9805-9477-B591-8427AC9830EA}"/>
              </a:ext>
            </a:extLst>
          </p:cNvPr>
          <p:cNvSpPr>
            <a:spLocks noGrp="1"/>
          </p:cNvSpPr>
          <p:nvPr>
            <p:ph type="sldNum" sz="quarter" idx="5"/>
          </p:nvPr>
        </p:nvSpPr>
        <p:spPr/>
        <p:txBody>
          <a:bodyPr/>
          <a:lstStyle/>
          <a:p>
            <a:fld id="{C67136A4-D82D-4F6C-BC55-012011B21402}" type="slidenum">
              <a:rPr lang="en-IN" smtClean="0"/>
              <a:t>3</a:t>
            </a:fld>
            <a:endParaRPr lang="en-IN"/>
          </a:p>
        </p:txBody>
      </p:sp>
    </p:spTree>
    <p:extLst>
      <p:ext uri="{BB962C8B-B14F-4D97-AF65-F5344CB8AC3E}">
        <p14:creationId xmlns:p14="http://schemas.microsoft.com/office/powerpoint/2010/main" val="2602980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FABED-659C-B096-1DE7-E88953F13E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70587B-925E-9909-46E6-1911A40D97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DE092A-DF04-0A92-4DB1-B2722627673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A433BD5-0461-6FAA-10B5-875EB9788525}"/>
              </a:ext>
            </a:extLst>
          </p:cNvPr>
          <p:cNvSpPr>
            <a:spLocks noGrp="1"/>
          </p:cNvSpPr>
          <p:nvPr>
            <p:ph type="sldNum" sz="quarter" idx="5"/>
          </p:nvPr>
        </p:nvSpPr>
        <p:spPr/>
        <p:txBody>
          <a:bodyPr/>
          <a:lstStyle/>
          <a:p>
            <a:fld id="{C67136A4-D82D-4F6C-BC55-012011B21402}" type="slidenum">
              <a:rPr lang="en-IN" smtClean="0"/>
              <a:t>21</a:t>
            </a:fld>
            <a:endParaRPr lang="en-IN"/>
          </a:p>
        </p:txBody>
      </p:sp>
    </p:spTree>
    <p:extLst>
      <p:ext uri="{BB962C8B-B14F-4D97-AF65-F5344CB8AC3E}">
        <p14:creationId xmlns:p14="http://schemas.microsoft.com/office/powerpoint/2010/main" val="3775585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BCC9F-9506-70A0-F3DA-5695479589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32FB37-07B7-B10D-306D-27FE0E9C5C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99FB14-37EC-F5CC-E177-7243069D19E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69359EB-066F-C7B2-128B-1291920D57F6}"/>
              </a:ext>
            </a:extLst>
          </p:cNvPr>
          <p:cNvSpPr>
            <a:spLocks noGrp="1"/>
          </p:cNvSpPr>
          <p:nvPr>
            <p:ph type="sldNum" sz="quarter" idx="5"/>
          </p:nvPr>
        </p:nvSpPr>
        <p:spPr/>
        <p:txBody>
          <a:bodyPr/>
          <a:lstStyle/>
          <a:p>
            <a:fld id="{C67136A4-D82D-4F6C-BC55-012011B21402}" type="slidenum">
              <a:rPr lang="en-IN" smtClean="0"/>
              <a:t>22</a:t>
            </a:fld>
            <a:endParaRPr lang="en-IN"/>
          </a:p>
        </p:txBody>
      </p:sp>
    </p:spTree>
    <p:extLst>
      <p:ext uri="{BB962C8B-B14F-4D97-AF65-F5344CB8AC3E}">
        <p14:creationId xmlns:p14="http://schemas.microsoft.com/office/powerpoint/2010/main" val="2993093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5EAD55-59CF-E6D0-DCFF-90DF6731AE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35658D-F218-6747-0787-68FA77284C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1AE3AC-A457-98BF-E21C-98E7BC0820C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6A63E5D-2F58-B836-9BCA-F23BF6F2EA88}"/>
              </a:ext>
            </a:extLst>
          </p:cNvPr>
          <p:cNvSpPr>
            <a:spLocks noGrp="1"/>
          </p:cNvSpPr>
          <p:nvPr>
            <p:ph type="sldNum" sz="quarter" idx="5"/>
          </p:nvPr>
        </p:nvSpPr>
        <p:spPr/>
        <p:txBody>
          <a:bodyPr/>
          <a:lstStyle/>
          <a:p>
            <a:fld id="{C67136A4-D82D-4F6C-BC55-012011B21402}" type="slidenum">
              <a:rPr lang="en-IN" smtClean="0"/>
              <a:t>23</a:t>
            </a:fld>
            <a:endParaRPr lang="en-IN"/>
          </a:p>
        </p:txBody>
      </p:sp>
    </p:spTree>
    <p:extLst>
      <p:ext uri="{BB962C8B-B14F-4D97-AF65-F5344CB8AC3E}">
        <p14:creationId xmlns:p14="http://schemas.microsoft.com/office/powerpoint/2010/main" val="24904036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577B9-F538-FF5E-0CDC-3A59AB7519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A1149-C8A6-7F10-E8AD-FCBB89FC57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32B5A5-4C4D-1307-E29F-C79AA90777C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CCA6DDF-FF1D-876C-A465-B3E5303F48C7}"/>
              </a:ext>
            </a:extLst>
          </p:cNvPr>
          <p:cNvSpPr>
            <a:spLocks noGrp="1"/>
          </p:cNvSpPr>
          <p:nvPr>
            <p:ph type="sldNum" sz="quarter" idx="5"/>
          </p:nvPr>
        </p:nvSpPr>
        <p:spPr/>
        <p:txBody>
          <a:bodyPr/>
          <a:lstStyle/>
          <a:p>
            <a:fld id="{C67136A4-D82D-4F6C-BC55-012011B21402}" type="slidenum">
              <a:rPr lang="en-IN" smtClean="0"/>
              <a:t>24</a:t>
            </a:fld>
            <a:endParaRPr lang="en-IN"/>
          </a:p>
        </p:txBody>
      </p:sp>
    </p:spTree>
    <p:extLst>
      <p:ext uri="{BB962C8B-B14F-4D97-AF65-F5344CB8AC3E}">
        <p14:creationId xmlns:p14="http://schemas.microsoft.com/office/powerpoint/2010/main" val="3555319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6A68BB-A6E7-0A4F-1616-C9A5C4043D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951AE9-85C4-0C36-0DA4-ED60A42849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2D826A-68B7-F9BF-2D38-D1179D7BBAC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9E85EF4-F587-100B-1B96-DD7C19B624CF}"/>
              </a:ext>
            </a:extLst>
          </p:cNvPr>
          <p:cNvSpPr>
            <a:spLocks noGrp="1"/>
          </p:cNvSpPr>
          <p:nvPr>
            <p:ph type="sldNum" sz="quarter" idx="5"/>
          </p:nvPr>
        </p:nvSpPr>
        <p:spPr/>
        <p:txBody>
          <a:bodyPr/>
          <a:lstStyle/>
          <a:p>
            <a:fld id="{C67136A4-D82D-4F6C-BC55-012011B21402}" type="slidenum">
              <a:rPr lang="en-IN" smtClean="0"/>
              <a:t>25</a:t>
            </a:fld>
            <a:endParaRPr lang="en-IN"/>
          </a:p>
        </p:txBody>
      </p:sp>
    </p:spTree>
    <p:extLst>
      <p:ext uri="{BB962C8B-B14F-4D97-AF65-F5344CB8AC3E}">
        <p14:creationId xmlns:p14="http://schemas.microsoft.com/office/powerpoint/2010/main" val="6682132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D783A-CBFF-AA7D-FA51-AE3CF3C54B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A8D2B3-96CB-6ECE-DB8F-C16F09F33A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97BCE9-434E-792E-6109-BFC183C3A1B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46B0951-6037-7D5F-472F-A26861151131}"/>
              </a:ext>
            </a:extLst>
          </p:cNvPr>
          <p:cNvSpPr>
            <a:spLocks noGrp="1"/>
          </p:cNvSpPr>
          <p:nvPr>
            <p:ph type="sldNum" sz="quarter" idx="5"/>
          </p:nvPr>
        </p:nvSpPr>
        <p:spPr/>
        <p:txBody>
          <a:bodyPr/>
          <a:lstStyle/>
          <a:p>
            <a:fld id="{C67136A4-D82D-4F6C-BC55-012011B21402}" type="slidenum">
              <a:rPr lang="en-IN" smtClean="0"/>
              <a:t>26</a:t>
            </a:fld>
            <a:endParaRPr lang="en-IN"/>
          </a:p>
        </p:txBody>
      </p:sp>
    </p:spTree>
    <p:extLst>
      <p:ext uri="{BB962C8B-B14F-4D97-AF65-F5344CB8AC3E}">
        <p14:creationId xmlns:p14="http://schemas.microsoft.com/office/powerpoint/2010/main" val="2018105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239055-1D7B-CEB4-AFA5-B5EDC07689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DF2694-96F7-DAC6-587B-1CA38F7E7B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E01BA8-748C-0552-11EA-100A9BCBFC5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60B72FD-EE1E-211E-103D-20CEED822BC3}"/>
              </a:ext>
            </a:extLst>
          </p:cNvPr>
          <p:cNvSpPr>
            <a:spLocks noGrp="1"/>
          </p:cNvSpPr>
          <p:nvPr>
            <p:ph type="sldNum" sz="quarter" idx="5"/>
          </p:nvPr>
        </p:nvSpPr>
        <p:spPr/>
        <p:txBody>
          <a:bodyPr/>
          <a:lstStyle/>
          <a:p>
            <a:fld id="{C67136A4-D82D-4F6C-BC55-012011B21402}" type="slidenum">
              <a:rPr lang="en-IN" smtClean="0"/>
              <a:t>27</a:t>
            </a:fld>
            <a:endParaRPr lang="en-IN"/>
          </a:p>
        </p:txBody>
      </p:sp>
    </p:spTree>
    <p:extLst>
      <p:ext uri="{BB962C8B-B14F-4D97-AF65-F5344CB8AC3E}">
        <p14:creationId xmlns:p14="http://schemas.microsoft.com/office/powerpoint/2010/main" val="33760567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02956A-C3B0-83F3-D39E-DFB3AEA939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19745-45F5-F898-44CB-5AE88542E7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737DA0-83CB-FC03-19FC-6288EDB4091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862C631-3C70-F382-167C-7CCD8C81CBD7}"/>
              </a:ext>
            </a:extLst>
          </p:cNvPr>
          <p:cNvSpPr>
            <a:spLocks noGrp="1"/>
          </p:cNvSpPr>
          <p:nvPr>
            <p:ph type="sldNum" sz="quarter" idx="5"/>
          </p:nvPr>
        </p:nvSpPr>
        <p:spPr/>
        <p:txBody>
          <a:bodyPr/>
          <a:lstStyle/>
          <a:p>
            <a:fld id="{C67136A4-D82D-4F6C-BC55-012011B21402}" type="slidenum">
              <a:rPr lang="en-IN" smtClean="0"/>
              <a:t>4</a:t>
            </a:fld>
            <a:endParaRPr lang="en-IN"/>
          </a:p>
        </p:txBody>
      </p:sp>
    </p:spTree>
    <p:extLst>
      <p:ext uri="{BB962C8B-B14F-4D97-AF65-F5344CB8AC3E}">
        <p14:creationId xmlns:p14="http://schemas.microsoft.com/office/powerpoint/2010/main" val="3682357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C6D5DC-2CA2-812D-AFCC-0F5D9216CF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BAEF27-2D38-7E05-E088-A228AA7FF1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5D8917-0DAD-5BDF-B2C3-2BEDB9C89D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DDB8C09-6A92-861B-9936-D49A128205C5}"/>
              </a:ext>
            </a:extLst>
          </p:cNvPr>
          <p:cNvSpPr>
            <a:spLocks noGrp="1"/>
          </p:cNvSpPr>
          <p:nvPr>
            <p:ph type="sldNum" sz="quarter" idx="5"/>
          </p:nvPr>
        </p:nvSpPr>
        <p:spPr/>
        <p:txBody>
          <a:bodyPr/>
          <a:lstStyle/>
          <a:p>
            <a:fld id="{C67136A4-D82D-4F6C-BC55-012011B21402}" type="slidenum">
              <a:rPr lang="en-IN" smtClean="0"/>
              <a:t>5</a:t>
            </a:fld>
            <a:endParaRPr lang="en-IN"/>
          </a:p>
        </p:txBody>
      </p:sp>
    </p:spTree>
    <p:extLst>
      <p:ext uri="{BB962C8B-B14F-4D97-AF65-F5344CB8AC3E}">
        <p14:creationId xmlns:p14="http://schemas.microsoft.com/office/powerpoint/2010/main" val="15928059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31A2D-F6D3-7814-E71C-E948CA517C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658B8D-01A2-D0AF-7676-430B2495B9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100B43-AD60-95EA-A367-CDCD7F54A18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F38248A-66ED-25CE-1016-93C17B63F546}"/>
              </a:ext>
            </a:extLst>
          </p:cNvPr>
          <p:cNvSpPr>
            <a:spLocks noGrp="1"/>
          </p:cNvSpPr>
          <p:nvPr>
            <p:ph type="sldNum" sz="quarter" idx="5"/>
          </p:nvPr>
        </p:nvSpPr>
        <p:spPr/>
        <p:txBody>
          <a:bodyPr/>
          <a:lstStyle/>
          <a:p>
            <a:fld id="{C67136A4-D82D-4F6C-BC55-012011B21402}" type="slidenum">
              <a:rPr lang="en-IN" smtClean="0"/>
              <a:t>6</a:t>
            </a:fld>
            <a:endParaRPr lang="en-IN"/>
          </a:p>
        </p:txBody>
      </p:sp>
    </p:spTree>
    <p:extLst>
      <p:ext uri="{BB962C8B-B14F-4D97-AF65-F5344CB8AC3E}">
        <p14:creationId xmlns:p14="http://schemas.microsoft.com/office/powerpoint/2010/main" val="1719674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43068-623E-25C4-69AD-93A072DA35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434B4F-7FCD-C4C4-C0D2-29BC9C55A7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3A6FB0-9574-6CB9-ED73-7D516B91DCF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A399408-FFF1-14E9-35AC-6EAE999F7700}"/>
              </a:ext>
            </a:extLst>
          </p:cNvPr>
          <p:cNvSpPr>
            <a:spLocks noGrp="1"/>
          </p:cNvSpPr>
          <p:nvPr>
            <p:ph type="sldNum" sz="quarter" idx="5"/>
          </p:nvPr>
        </p:nvSpPr>
        <p:spPr/>
        <p:txBody>
          <a:bodyPr/>
          <a:lstStyle/>
          <a:p>
            <a:fld id="{C67136A4-D82D-4F6C-BC55-012011B21402}" type="slidenum">
              <a:rPr lang="en-IN" smtClean="0"/>
              <a:t>7</a:t>
            </a:fld>
            <a:endParaRPr lang="en-IN"/>
          </a:p>
        </p:txBody>
      </p:sp>
    </p:spTree>
    <p:extLst>
      <p:ext uri="{BB962C8B-B14F-4D97-AF65-F5344CB8AC3E}">
        <p14:creationId xmlns:p14="http://schemas.microsoft.com/office/powerpoint/2010/main" val="1746775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285073-BB13-5B0E-124B-D9C7FCCD98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167A98-825C-7D63-D918-C96FCCFC3C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65570C-1D5C-91F3-C5F1-2D709D9FAA9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9FB6AF8-905C-D9FD-80D3-45D712A49BFE}"/>
              </a:ext>
            </a:extLst>
          </p:cNvPr>
          <p:cNvSpPr>
            <a:spLocks noGrp="1"/>
          </p:cNvSpPr>
          <p:nvPr>
            <p:ph type="sldNum" sz="quarter" idx="5"/>
          </p:nvPr>
        </p:nvSpPr>
        <p:spPr/>
        <p:txBody>
          <a:bodyPr/>
          <a:lstStyle/>
          <a:p>
            <a:fld id="{C67136A4-D82D-4F6C-BC55-012011B21402}" type="slidenum">
              <a:rPr lang="en-IN" smtClean="0"/>
              <a:t>8</a:t>
            </a:fld>
            <a:endParaRPr lang="en-IN"/>
          </a:p>
        </p:txBody>
      </p:sp>
    </p:spTree>
    <p:extLst>
      <p:ext uri="{BB962C8B-B14F-4D97-AF65-F5344CB8AC3E}">
        <p14:creationId xmlns:p14="http://schemas.microsoft.com/office/powerpoint/2010/main" val="3702098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889EF-66D6-7F95-AA44-8BD6A98872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207A89-848F-4071-7FE5-29C5325BAC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DF400D-EDF4-46D8-F267-641089C24B6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3F7C715-CD4A-D878-4F70-B001DC50581E}"/>
              </a:ext>
            </a:extLst>
          </p:cNvPr>
          <p:cNvSpPr>
            <a:spLocks noGrp="1"/>
          </p:cNvSpPr>
          <p:nvPr>
            <p:ph type="sldNum" sz="quarter" idx="5"/>
          </p:nvPr>
        </p:nvSpPr>
        <p:spPr/>
        <p:txBody>
          <a:bodyPr/>
          <a:lstStyle/>
          <a:p>
            <a:fld id="{C67136A4-D82D-4F6C-BC55-012011B21402}" type="slidenum">
              <a:rPr lang="en-IN" smtClean="0"/>
              <a:t>9</a:t>
            </a:fld>
            <a:endParaRPr lang="en-IN"/>
          </a:p>
        </p:txBody>
      </p:sp>
    </p:spTree>
    <p:extLst>
      <p:ext uri="{BB962C8B-B14F-4D97-AF65-F5344CB8AC3E}">
        <p14:creationId xmlns:p14="http://schemas.microsoft.com/office/powerpoint/2010/main" val="38777654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2E9FC-5913-B7C1-91C0-799752B855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72BC4C-1C07-060E-8FEC-E90F2FE81D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5FC127-B0BE-476C-367E-58575FFC585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9570B07-2354-41EF-DE1C-4000DF99AF16}"/>
              </a:ext>
            </a:extLst>
          </p:cNvPr>
          <p:cNvSpPr>
            <a:spLocks noGrp="1"/>
          </p:cNvSpPr>
          <p:nvPr>
            <p:ph type="sldNum" sz="quarter" idx="5"/>
          </p:nvPr>
        </p:nvSpPr>
        <p:spPr/>
        <p:txBody>
          <a:bodyPr/>
          <a:lstStyle/>
          <a:p>
            <a:fld id="{C67136A4-D82D-4F6C-BC55-012011B21402}" type="slidenum">
              <a:rPr lang="en-IN" smtClean="0"/>
              <a:t>10</a:t>
            </a:fld>
            <a:endParaRPr lang="en-IN"/>
          </a:p>
        </p:txBody>
      </p:sp>
    </p:spTree>
    <p:extLst>
      <p:ext uri="{BB962C8B-B14F-4D97-AF65-F5344CB8AC3E}">
        <p14:creationId xmlns:p14="http://schemas.microsoft.com/office/powerpoint/2010/main" val="24795577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6.svg"/><Relationship Id="rId3" Type="http://schemas.openxmlformats.org/officeDocument/2006/relationships/image" Target="../media/image1.png"/><Relationship Id="rId7" Type="http://schemas.openxmlformats.org/officeDocument/2006/relationships/image" Target="../media/image18.svg"/><Relationship Id="rId12"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4.svg"/><Relationship Id="rId5" Type="http://schemas.openxmlformats.org/officeDocument/2006/relationships/image" Target="../media/image7.png"/><Relationship Id="rId15" Type="http://schemas.openxmlformats.org/officeDocument/2006/relationships/image" Target="../media/image22.svg"/><Relationship Id="rId10" Type="http://schemas.openxmlformats.org/officeDocument/2006/relationships/image" Target="../media/image23.png"/><Relationship Id="rId4" Type="http://schemas.openxmlformats.org/officeDocument/2006/relationships/image" Target="../media/image2.svg"/><Relationship Id="rId9" Type="http://schemas.openxmlformats.org/officeDocument/2006/relationships/image" Target="../media/image20.svg"/><Relationship Id="rId1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image" Target="../media/image2.sv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7.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7.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7.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7.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svg"/><Relationship Id="rId18" Type="http://schemas.openxmlformats.org/officeDocument/2006/relationships/image" Target="../media/image51.png"/><Relationship Id="rId3" Type="http://schemas.openxmlformats.org/officeDocument/2006/relationships/image" Target="../media/image39.png"/><Relationship Id="rId7" Type="http://schemas.openxmlformats.org/officeDocument/2006/relationships/image" Target="../media/image7.png"/><Relationship Id="rId12" Type="http://schemas.openxmlformats.org/officeDocument/2006/relationships/image" Target="../media/image45.png"/><Relationship Id="rId17" Type="http://schemas.openxmlformats.org/officeDocument/2006/relationships/image" Target="../media/image50.svg"/><Relationship Id="rId2" Type="http://schemas.openxmlformats.org/officeDocument/2006/relationships/notesSlide" Target="../notesSlides/notesSlide15.xml"/><Relationship Id="rId16"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44.svg"/><Relationship Id="rId5" Type="http://schemas.openxmlformats.org/officeDocument/2006/relationships/image" Target="../media/image1.png"/><Relationship Id="rId15" Type="http://schemas.openxmlformats.org/officeDocument/2006/relationships/image" Target="../media/image48.svg"/><Relationship Id="rId10" Type="http://schemas.openxmlformats.org/officeDocument/2006/relationships/image" Target="../media/image43.png"/><Relationship Id="rId19" Type="http://schemas.openxmlformats.org/officeDocument/2006/relationships/image" Target="../media/image52.svg"/><Relationship Id="rId4" Type="http://schemas.openxmlformats.org/officeDocument/2006/relationships/image" Target="../media/image40.svg"/><Relationship Id="rId9" Type="http://schemas.openxmlformats.org/officeDocument/2006/relationships/image" Target="../media/image42.svg"/><Relationship Id="rId14" Type="http://schemas.openxmlformats.org/officeDocument/2006/relationships/image" Target="../media/image4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7.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7.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7.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7.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7.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7.png"/><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7.png"/><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7.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7.png"/><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svg"/><Relationship Id="rId7" Type="http://schemas.openxmlformats.org/officeDocument/2006/relationships/image" Target="../media/image6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4.sv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71.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2.sv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5.png"/><Relationship Id="rId7" Type="http://schemas.openxmlformats.org/officeDocument/2006/relationships/image" Target="../media/image7.png"/><Relationship Id="rId12"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svg"/><Relationship Id="rId11" Type="http://schemas.openxmlformats.org/officeDocument/2006/relationships/image" Target="../media/image20.svg"/><Relationship Id="rId5" Type="http://schemas.openxmlformats.org/officeDocument/2006/relationships/image" Target="../media/image1.png"/><Relationship Id="rId10" Type="http://schemas.openxmlformats.org/officeDocument/2006/relationships/image" Target="../media/image19.png"/><Relationship Id="rId4" Type="http://schemas.openxmlformats.org/officeDocument/2006/relationships/image" Target="../media/image16.svg"/><Relationship Id="rId9"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9" name="Freeform 9"/>
          <p:cNvSpPr/>
          <p:nvPr/>
        </p:nvSpPr>
        <p:spPr>
          <a:xfrm>
            <a:off x="4298896" y="2742709"/>
            <a:ext cx="2333991" cy="745490"/>
          </a:xfrm>
          <a:custGeom>
            <a:avLst/>
            <a:gdLst/>
            <a:ahLst/>
            <a:cxnLst/>
            <a:rect l="l" t="t" r="r" b="b"/>
            <a:pathLst>
              <a:path w="2333991" h="745490">
                <a:moveTo>
                  <a:pt x="0" y="0"/>
                </a:moveTo>
                <a:lnTo>
                  <a:pt x="2333991" y="0"/>
                </a:lnTo>
                <a:lnTo>
                  <a:pt x="2333991" y="745490"/>
                </a:lnTo>
                <a:lnTo>
                  <a:pt x="0" y="7454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0" name="Freeform 10"/>
          <p:cNvSpPr/>
          <p:nvPr/>
        </p:nvSpPr>
        <p:spPr>
          <a:xfrm>
            <a:off x="9486653" y="2742709"/>
            <a:ext cx="563162" cy="113656"/>
          </a:xfrm>
          <a:custGeom>
            <a:avLst/>
            <a:gdLst/>
            <a:ahLst/>
            <a:cxnLst/>
            <a:rect l="l" t="t" r="r" b="b"/>
            <a:pathLst>
              <a:path w="563162" h="113656">
                <a:moveTo>
                  <a:pt x="0" y="0"/>
                </a:moveTo>
                <a:lnTo>
                  <a:pt x="563162" y="0"/>
                </a:lnTo>
                <a:lnTo>
                  <a:pt x="563162" y="113656"/>
                </a:lnTo>
                <a:lnTo>
                  <a:pt x="0" y="1136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11" name="Group 11"/>
          <p:cNvGrpSpPr/>
          <p:nvPr/>
        </p:nvGrpSpPr>
        <p:grpSpPr>
          <a:xfrm rot="-2700000">
            <a:off x="8891903" y="6451760"/>
            <a:ext cx="12050621" cy="1716459"/>
            <a:chOff x="0" y="0"/>
            <a:chExt cx="3173826" cy="452072"/>
          </a:xfrm>
        </p:grpSpPr>
        <p:sp>
          <p:nvSpPr>
            <p:cNvPr id="12" name="Freeform 12"/>
            <p:cNvSpPr/>
            <p:nvPr/>
          </p:nvSpPr>
          <p:spPr>
            <a:xfrm>
              <a:off x="0" y="0"/>
              <a:ext cx="3173826" cy="452072"/>
            </a:xfrm>
            <a:custGeom>
              <a:avLst/>
              <a:gdLst/>
              <a:ahLst/>
              <a:cxnLst/>
              <a:rect l="l" t="t" r="r" b="b"/>
              <a:pathLst>
                <a:path w="3173826" h="452072">
                  <a:moveTo>
                    <a:pt x="0" y="0"/>
                  </a:moveTo>
                  <a:lnTo>
                    <a:pt x="3173826" y="0"/>
                  </a:lnTo>
                  <a:lnTo>
                    <a:pt x="3173826" y="452072"/>
                  </a:lnTo>
                  <a:lnTo>
                    <a:pt x="0" y="452072"/>
                  </a:lnTo>
                  <a:close/>
                </a:path>
              </a:pathLst>
            </a:custGeom>
            <a:solidFill>
              <a:srgbClr val="FFFFFF"/>
            </a:solidFill>
          </p:spPr>
          <p:txBody>
            <a:bodyPr/>
            <a:lstStyle/>
            <a:p>
              <a:endParaRPr lang="en-IN"/>
            </a:p>
          </p:txBody>
        </p:sp>
        <p:sp>
          <p:nvSpPr>
            <p:cNvPr id="13" name="TextBox 13"/>
            <p:cNvSpPr txBox="1"/>
            <p:nvPr/>
          </p:nvSpPr>
          <p:spPr>
            <a:xfrm>
              <a:off x="0" y="-38100"/>
              <a:ext cx="3173826" cy="490172"/>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rot="-2700000">
            <a:off x="7211527" y="5869110"/>
            <a:ext cx="13404498" cy="532540"/>
            <a:chOff x="0" y="0"/>
            <a:chExt cx="3530403" cy="140257"/>
          </a:xfrm>
        </p:grpSpPr>
        <p:sp>
          <p:nvSpPr>
            <p:cNvPr id="15" name="Freeform 15"/>
            <p:cNvSpPr/>
            <p:nvPr/>
          </p:nvSpPr>
          <p:spPr>
            <a:xfrm>
              <a:off x="0" y="0"/>
              <a:ext cx="3530403" cy="140257"/>
            </a:xfrm>
            <a:custGeom>
              <a:avLst/>
              <a:gdLst/>
              <a:ahLst/>
              <a:cxnLst/>
              <a:rect l="l" t="t" r="r" b="b"/>
              <a:pathLst>
                <a:path w="3530403" h="140257">
                  <a:moveTo>
                    <a:pt x="0" y="0"/>
                  </a:moveTo>
                  <a:lnTo>
                    <a:pt x="3530403" y="0"/>
                  </a:lnTo>
                  <a:lnTo>
                    <a:pt x="3530403" y="140257"/>
                  </a:lnTo>
                  <a:lnTo>
                    <a:pt x="0" y="140257"/>
                  </a:lnTo>
                  <a:close/>
                </a:path>
              </a:pathLst>
            </a:custGeom>
            <a:solidFill>
              <a:srgbClr val="FFFFFF"/>
            </a:solidFill>
          </p:spPr>
          <p:txBody>
            <a:bodyPr/>
            <a:lstStyle/>
            <a:p>
              <a:endParaRPr lang="en-IN"/>
            </a:p>
          </p:txBody>
        </p:sp>
        <p:sp>
          <p:nvSpPr>
            <p:cNvPr id="16" name="TextBox 16"/>
            <p:cNvSpPr txBox="1"/>
            <p:nvPr/>
          </p:nvSpPr>
          <p:spPr>
            <a:xfrm>
              <a:off x="0" y="-38100"/>
              <a:ext cx="3530403" cy="178357"/>
            </a:xfrm>
            <a:prstGeom prst="rect">
              <a:avLst/>
            </a:prstGeom>
          </p:spPr>
          <p:txBody>
            <a:bodyPr lIns="50800" tIns="50800" rIns="50800" bIns="50800" rtlCol="0" anchor="ctr"/>
            <a:lstStyle/>
            <a:p>
              <a:pPr algn="ctr">
                <a:lnSpc>
                  <a:spcPts val="2659"/>
                </a:lnSpc>
                <a:spcBef>
                  <a:spcPct val="0"/>
                </a:spcBef>
              </a:pPr>
              <a:endParaRPr/>
            </a:p>
          </p:txBody>
        </p:sp>
      </p:grpSp>
      <p:sp>
        <p:nvSpPr>
          <p:cNvPr id="19" name="TextBox 19"/>
          <p:cNvSpPr txBox="1"/>
          <p:nvPr/>
        </p:nvSpPr>
        <p:spPr>
          <a:xfrm>
            <a:off x="1432914" y="2769251"/>
            <a:ext cx="6507735" cy="782842"/>
          </a:xfrm>
          <a:prstGeom prst="rect">
            <a:avLst/>
          </a:prstGeom>
        </p:spPr>
        <p:txBody>
          <a:bodyPr lIns="0" tIns="0" rIns="0" bIns="0" rtlCol="0" anchor="t">
            <a:spAutoFit/>
          </a:bodyPr>
          <a:lstStyle/>
          <a:p>
            <a:pPr algn="l">
              <a:lnSpc>
                <a:spcPts val="4512"/>
              </a:lnSpc>
            </a:pPr>
            <a:r>
              <a:rPr lang="en-US" sz="6097" dirty="0">
                <a:solidFill>
                  <a:srgbClr val="38B6FF"/>
                </a:solidFill>
                <a:latin typeface="Academy"/>
                <a:ea typeface="Academy"/>
                <a:cs typeface="Academy"/>
                <a:sym typeface="Academy"/>
              </a:rPr>
              <a:t>INTRODUCTION</a:t>
            </a:r>
          </a:p>
        </p:txBody>
      </p:sp>
      <p:sp>
        <p:nvSpPr>
          <p:cNvPr id="22" name="TextBox 22"/>
          <p:cNvSpPr txBox="1"/>
          <p:nvPr/>
        </p:nvSpPr>
        <p:spPr>
          <a:xfrm>
            <a:off x="15851612" y="834390"/>
            <a:ext cx="893208" cy="199222"/>
          </a:xfrm>
          <a:prstGeom prst="rect">
            <a:avLst/>
          </a:prstGeom>
        </p:spPr>
        <p:txBody>
          <a:bodyPr lIns="0" tIns="0" rIns="0" bIns="0" rtlCol="0" anchor="t">
            <a:spAutoFit/>
          </a:bodyPr>
          <a:lstStyle/>
          <a:p>
            <a:pPr algn="ctr">
              <a:lnSpc>
                <a:spcPts val="1560"/>
              </a:lnSpc>
            </a:pPr>
            <a:r>
              <a:rPr lang="en-US" sz="1200" dirty="0">
                <a:solidFill>
                  <a:srgbClr val="FFFFFF"/>
                </a:solidFill>
                <a:latin typeface="Fira Code"/>
                <a:ea typeface="Fira Code"/>
                <a:cs typeface="Fira Code"/>
                <a:sym typeface="Fira Code"/>
              </a:rPr>
              <a:t>T</a:t>
            </a:r>
          </a:p>
        </p:txBody>
      </p:sp>
      <p:sp>
        <p:nvSpPr>
          <p:cNvPr id="25" name="TextBox 25"/>
          <p:cNvSpPr txBox="1"/>
          <p:nvPr/>
        </p:nvSpPr>
        <p:spPr>
          <a:xfrm>
            <a:off x="1354232" y="4762500"/>
            <a:ext cx="6586417" cy="2241511"/>
          </a:xfrm>
          <a:prstGeom prst="rect">
            <a:avLst/>
          </a:prstGeom>
        </p:spPr>
        <p:txBody>
          <a:bodyPr lIns="0" tIns="0" rIns="0" bIns="0" rtlCol="0" anchor="t">
            <a:spAutoFit/>
          </a:bodyPr>
          <a:lstStyle/>
          <a:p>
            <a:pPr algn="just">
              <a:lnSpc>
                <a:spcPts val="2911"/>
              </a:lnSpc>
            </a:pPr>
            <a:r>
              <a:rPr lang="en-US" sz="2800" dirty="0">
                <a:solidFill>
                  <a:schemeClr val="bg1"/>
                </a:solidFill>
              </a:rPr>
              <a:t>Hi, I'm Mahima Pathania – a curious and driven junior analyst, fueling my curiosity to uncover impactful insights. With a passion for problem-solving and data exploration, I aim to turn numbers into stories and pave the way for innovation.</a:t>
            </a:r>
            <a:endParaRPr lang="en-US" sz="2799" dirty="0">
              <a:solidFill>
                <a:schemeClr val="bg1"/>
              </a:solidFill>
              <a:latin typeface="Fira Code"/>
              <a:ea typeface="Fira Code"/>
              <a:cs typeface="Fira Code"/>
              <a:sym typeface="Fira Code"/>
            </a:endParaRPr>
          </a:p>
        </p:txBody>
      </p:sp>
      <p:pic>
        <p:nvPicPr>
          <p:cNvPr id="6" name="Picture 5">
            <a:extLst>
              <a:ext uri="{FF2B5EF4-FFF2-40B4-BE49-F238E27FC236}">
                <a16:creationId xmlns:a16="http://schemas.microsoft.com/office/drawing/2014/main" id="{E43E58D0-E2DD-4E94-0380-B34AD04DDCAC}"/>
              </a:ext>
            </a:extLst>
          </p:cNvPr>
          <p:cNvPicPr>
            <a:picLocks noChangeAspect="1"/>
          </p:cNvPicPr>
          <p:nvPr/>
        </p:nvPicPr>
        <p:blipFill>
          <a:blip r:embed="rId6" cstate="print">
            <a:alphaModFix amt="99000"/>
            <a:extLst>
              <a:ext uri="{28A0092B-C50C-407E-A947-70E740481C1C}">
                <a14:useLocalDpi xmlns:a14="http://schemas.microsoft.com/office/drawing/2010/main" val="0"/>
              </a:ext>
            </a:extLst>
          </a:blip>
          <a:stretch>
            <a:fillRect/>
          </a:stretch>
        </p:blipFill>
        <p:spPr>
          <a:xfrm>
            <a:off x="12624286" y="3848100"/>
            <a:ext cx="3834913" cy="39468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anim calcmode="lin" valueType="num">
                                      <p:cBhvr>
                                        <p:cTn id="8" dur="500" fill="hold"/>
                                        <p:tgtEl>
                                          <p:spTgt spid="6"/>
                                        </p:tgtEl>
                                        <p:attrNameLst>
                                          <p:attrName>ppt_x</p:attrName>
                                        </p:attrNameLst>
                                      </p:cBhvr>
                                      <p:tavLst>
                                        <p:tav tm="0">
                                          <p:val>
                                            <p:strVal val="#ppt_x"/>
                                          </p:val>
                                        </p:tav>
                                        <p:tav tm="100000">
                                          <p:val>
                                            <p:strVal val="#ppt_x"/>
                                          </p:val>
                                        </p:tav>
                                      </p:tavLst>
                                    </p:anim>
                                    <p:anim calcmode="lin" valueType="num">
                                      <p:cBhvr>
                                        <p:cTn id="9" dur="5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000"/>
                                        <p:tgtEl>
                                          <p:spTgt spid="25"/>
                                        </p:tgtEl>
                                      </p:cBhvr>
                                    </p:animEffect>
                                    <p:anim calcmode="lin" valueType="num">
                                      <p:cBhvr>
                                        <p:cTn id="14" dur="1000" fill="hold"/>
                                        <p:tgtEl>
                                          <p:spTgt spid="25"/>
                                        </p:tgtEl>
                                        <p:attrNameLst>
                                          <p:attrName>ppt_x</p:attrName>
                                        </p:attrNameLst>
                                      </p:cBhvr>
                                      <p:tavLst>
                                        <p:tav tm="0">
                                          <p:val>
                                            <p:strVal val="#ppt_x"/>
                                          </p:val>
                                        </p:tav>
                                        <p:tav tm="100000">
                                          <p:val>
                                            <p:strVal val="#ppt_x"/>
                                          </p:val>
                                        </p:tav>
                                      </p:tavLst>
                                    </p:anim>
                                    <p:anim calcmode="lin" valueType="num">
                                      <p:cBhvr>
                                        <p:cTn id="15"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68622A20-D7FD-97DE-66B5-C460C9E65BBD}"/>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1C9BDDBC-0D76-D5FC-86CC-D863F5D2B1A6}"/>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55F65F3A-A1A2-80E6-F982-4EFD358FF4F4}"/>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6070617A-3E6B-CCF3-C30F-1DB2A2A17B2A}"/>
              </a:ext>
            </a:extLst>
          </p:cNvPr>
          <p:cNvPicPr>
            <a:picLocks noChangeAspect="1"/>
          </p:cNvPicPr>
          <p:nvPr/>
        </p:nvPicPr>
        <p:blipFill>
          <a:blip r:embed="rId5"/>
          <a:stretch>
            <a:fillRect/>
          </a:stretch>
        </p:blipFill>
        <p:spPr>
          <a:xfrm>
            <a:off x="81645" y="82489"/>
            <a:ext cx="1670956" cy="1620030"/>
          </a:xfrm>
          <a:prstGeom prst="rect">
            <a:avLst/>
          </a:prstGeom>
        </p:spPr>
      </p:pic>
      <p:pic>
        <p:nvPicPr>
          <p:cNvPr id="5" name="Graphic 4" descr="Woman holding a laptop">
            <a:extLst>
              <a:ext uri="{FF2B5EF4-FFF2-40B4-BE49-F238E27FC236}">
                <a16:creationId xmlns:a16="http://schemas.microsoft.com/office/drawing/2014/main" id="{6B2596F9-D536-8137-7B0E-1EF2BC923F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754840" y="5923158"/>
            <a:ext cx="3318237" cy="3477947"/>
          </a:xfrm>
          <a:prstGeom prst="rect">
            <a:avLst/>
          </a:prstGeom>
          <a:scene3d>
            <a:camera prst="orthographicFront">
              <a:rot lat="0" lon="10800000" rev="0"/>
            </a:camera>
            <a:lightRig rig="threePt" dir="t"/>
          </a:scene3d>
        </p:spPr>
      </p:pic>
      <p:pic>
        <p:nvPicPr>
          <p:cNvPr id="9" name="Graphic 8" descr="Speech outline">
            <a:extLst>
              <a:ext uri="{FF2B5EF4-FFF2-40B4-BE49-F238E27FC236}">
                <a16:creationId xmlns:a16="http://schemas.microsoft.com/office/drawing/2014/main" id="{E84FA2C9-8B9A-563D-9787-F02DFA5AF33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50239" y="1319393"/>
            <a:ext cx="5399803" cy="4281307"/>
          </a:xfrm>
          <a:prstGeom prst="rect">
            <a:avLst/>
          </a:prstGeom>
        </p:spPr>
      </p:pic>
      <p:pic>
        <p:nvPicPr>
          <p:cNvPr id="22" name="Graphic 21" descr="A whiteboard with erases">
            <a:extLst>
              <a:ext uri="{FF2B5EF4-FFF2-40B4-BE49-F238E27FC236}">
                <a16:creationId xmlns:a16="http://schemas.microsoft.com/office/drawing/2014/main" id="{D3299BDE-F822-A3C1-5857-715464E7D89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01000" y="815261"/>
            <a:ext cx="7256636" cy="5881984"/>
          </a:xfrm>
          <a:prstGeom prst="rect">
            <a:avLst/>
          </a:prstGeom>
        </p:spPr>
      </p:pic>
      <p:pic>
        <p:nvPicPr>
          <p:cNvPr id="8" name="Graphic 7" descr="A happy face">
            <a:extLst>
              <a:ext uri="{FF2B5EF4-FFF2-40B4-BE49-F238E27FC236}">
                <a16:creationId xmlns:a16="http://schemas.microsoft.com/office/drawing/2014/main" id="{5F406844-5532-2E00-8CEF-78CBA3F76BE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952428" y="4357495"/>
            <a:ext cx="304800" cy="314325"/>
          </a:xfrm>
          <a:prstGeom prst="rect">
            <a:avLst/>
          </a:prstGeom>
        </p:spPr>
      </p:pic>
      <p:pic>
        <p:nvPicPr>
          <p:cNvPr id="12" name="Graphic 11" descr="Man in business attire">
            <a:extLst>
              <a:ext uri="{FF2B5EF4-FFF2-40B4-BE49-F238E27FC236}">
                <a16:creationId xmlns:a16="http://schemas.microsoft.com/office/drawing/2014/main" id="{EFBE7394-D8D8-DB4C-B36F-E5EB35C0717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4923" y="5923158"/>
            <a:ext cx="2626010" cy="3044449"/>
          </a:xfrm>
          <a:prstGeom prst="rect">
            <a:avLst/>
          </a:prstGeom>
        </p:spPr>
      </p:pic>
      <p:sp>
        <p:nvSpPr>
          <p:cNvPr id="13" name="TextBox 12">
            <a:extLst>
              <a:ext uri="{FF2B5EF4-FFF2-40B4-BE49-F238E27FC236}">
                <a16:creationId xmlns:a16="http://schemas.microsoft.com/office/drawing/2014/main" id="{7F491ECB-172E-8AE4-FBCB-CCAD007646EF}"/>
              </a:ext>
            </a:extLst>
          </p:cNvPr>
          <p:cNvSpPr txBox="1"/>
          <p:nvPr/>
        </p:nvSpPr>
        <p:spPr>
          <a:xfrm>
            <a:off x="2971800" y="2526460"/>
            <a:ext cx="3027536" cy="1569660"/>
          </a:xfrm>
          <a:prstGeom prst="rect">
            <a:avLst/>
          </a:prstGeom>
          <a:noFill/>
        </p:spPr>
        <p:txBody>
          <a:bodyPr wrap="square" rtlCol="0">
            <a:spAutoFit/>
          </a:bodyPr>
          <a:lstStyle/>
          <a:p>
            <a:pPr algn="r"/>
            <a:endParaRPr lang="en-US" sz="2400" dirty="0">
              <a:solidFill>
                <a:schemeClr val="bg1"/>
              </a:solidFill>
            </a:endParaRPr>
          </a:p>
          <a:p>
            <a:pPr algn="ctr"/>
            <a:r>
              <a:rPr lang="en-US" sz="2400" dirty="0">
                <a:solidFill>
                  <a:schemeClr val="bg1"/>
                </a:solidFill>
              </a:rPr>
              <a:t>Hey, what does penetration rate mean?</a:t>
            </a:r>
            <a:endParaRPr lang="en-IN" sz="2400" dirty="0">
              <a:solidFill>
                <a:schemeClr val="bg1"/>
              </a:solidFill>
            </a:endParaRPr>
          </a:p>
        </p:txBody>
      </p:sp>
      <p:sp>
        <p:nvSpPr>
          <p:cNvPr id="16" name="TextBox 15">
            <a:extLst>
              <a:ext uri="{FF2B5EF4-FFF2-40B4-BE49-F238E27FC236}">
                <a16:creationId xmlns:a16="http://schemas.microsoft.com/office/drawing/2014/main" id="{F5C1D14B-8340-2B0A-3D4C-5885E252E696}"/>
              </a:ext>
            </a:extLst>
          </p:cNvPr>
          <p:cNvSpPr txBox="1"/>
          <p:nvPr/>
        </p:nvSpPr>
        <p:spPr>
          <a:xfrm>
            <a:off x="9144000" y="2095500"/>
            <a:ext cx="5334000" cy="3785652"/>
          </a:xfrm>
          <a:prstGeom prst="rect">
            <a:avLst/>
          </a:prstGeom>
          <a:noFill/>
        </p:spPr>
        <p:txBody>
          <a:bodyPr wrap="square" rtlCol="0">
            <a:spAutoFit/>
          </a:bodyPr>
          <a:lstStyle/>
          <a:p>
            <a:pPr algn="just"/>
            <a:r>
              <a:rPr lang="en-US" sz="2400" dirty="0">
                <a:solidFill>
                  <a:schemeClr val="bg1"/>
                </a:solidFill>
              </a:rPr>
              <a:t>It’s how much a product is being used compared to the total number of possible users in the market.</a:t>
            </a:r>
          </a:p>
          <a:p>
            <a:pPr algn="just"/>
            <a:endParaRPr lang="en-US" sz="2400" dirty="0">
              <a:solidFill>
                <a:schemeClr val="bg1"/>
              </a:solidFill>
            </a:endParaRPr>
          </a:p>
          <a:p>
            <a:pPr algn="just"/>
            <a:r>
              <a:rPr lang="en-US" sz="2400" dirty="0">
                <a:solidFill>
                  <a:schemeClr val="bg1"/>
                </a:solidFill>
              </a:rPr>
              <a:t>For example, if </a:t>
            </a:r>
            <a:r>
              <a:rPr lang="en-US" sz="2400" b="1" dirty="0">
                <a:solidFill>
                  <a:schemeClr val="bg1"/>
                </a:solidFill>
              </a:rPr>
              <a:t>100 million people own vehicles</a:t>
            </a:r>
            <a:r>
              <a:rPr lang="en-US" sz="2400" dirty="0">
                <a:solidFill>
                  <a:schemeClr val="bg1"/>
                </a:solidFill>
              </a:rPr>
              <a:t> in India and </a:t>
            </a:r>
            <a:r>
              <a:rPr lang="en-US" sz="2400" b="1" dirty="0">
                <a:solidFill>
                  <a:schemeClr val="bg1"/>
                </a:solidFill>
              </a:rPr>
              <a:t>10 million own an EV</a:t>
            </a:r>
            <a:r>
              <a:rPr lang="en-US" sz="2400" dirty="0">
                <a:solidFill>
                  <a:schemeClr val="bg1"/>
                </a:solidFill>
              </a:rPr>
              <a:t>, the </a:t>
            </a:r>
            <a:r>
              <a:rPr lang="en-US" sz="2400" b="1" dirty="0">
                <a:solidFill>
                  <a:schemeClr val="bg1"/>
                </a:solidFill>
              </a:rPr>
              <a:t>EV penetration rate</a:t>
            </a:r>
            <a:r>
              <a:rPr lang="en-US" sz="2400" dirty="0">
                <a:solidFill>
                  <a:schemeClr val="bg1"/>
                </a:solidFill>
              </a:rPr>
              <a:t> is </a:t>
            </a:r>
            <a:r>
              <a:rPr lang="en-US" sz="2400" b="1" dirty="0">
                <a:solidFill>
                  <a:schemeClr val="bg1"/>
                </a:solidFill>
              </a:rPr>
              <a:t>10%</a:t>
            </a:r>
            <a:r>
              <a:rPr lang="en-US" sz="2400" dirty="0">
                <a:solidFill>
                  <a:schemeClr val="bg1"/>
                </a:solidFill>
              </a:rPr>
              <a:t>. It shows how popular electric vehicles are compared to all vehicles.</a:t>
            </a:r>
          </a:p>
          <a:p>
            <a:pPr algn="just"/>
            <a:endParaRPr lang="en-IN" sz="2400" dirty="0">
              <a:solidFill>
                <a:schemeClr val="bg1"/>
              </a:solidFill>
            </a:endParaRPr>
          </a:p>
        </p:txBody>
      </p:sp>
    </p:spTree>
    <p:extLst>
      <p:ext uri="{BB962C8B-B14F-4D97-AF65-F5344CB8AC3E}">
        <p14:creationId xmlns:p14="http://schemas.microsoft.com/office/powerpoint/2010/main" val="52081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1"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0-#ppt_h/2"/>
                                          </p:val>
                                        </p:tav>
                                        <p:tav tm="100000">
                                          <p:val>
                                            <p:strVal val="#ppt_y"/>
                                          </p:val>
                                        </p:tav>
                                      </p:tavLst>
                                    </p:anim>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13">
                                            <p:txEl>
                                              <p:pRg st="1" end="1"/>
                                            </p:txEl>
                                          </p:spTgt>
                                        </p:tgtEl>
                                        <p:attrNameLst>
                                          <p:attrName>style.visibility</p:attrName>
                                        </p:attrNameLst>
                                      </p:cBhvr>
                                      <p:to>
                                        <p:strVal val="visible"/>
                                      </p:to>
                                    </p:set>
                                    <p:animEffect transition="in" filter="fade">
                                      <p:cBhvr>
                                        <p:cTn id="18" dur="1000"/>
                                        <p:tgtEl>
                                          <p:spTgt spid="13">
                                            <p:txEl>
                                              <p:pRg st="1" end="1"/>
                                            </p:txEl>
                                          </p:spTgt>
                                        </p:tgtEl>
                                      </p:cBhvr>
                                    </p:animEffect>
                                    <p:anim calcmode="lin" valueType="num">
                                      <p:cBhvr>
                                        <p:cTn id="19"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20" dur="1000" fill="hold"/>
                                        <p:tgtEl>
                                          <p:spTgt spid="13">
                                            <p:txEl>
                                              <p:pRg st="1" end="1"/>
                                            </p:txEl>
                                          </p:spTgt>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42"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par>
                          <p:cTn id="27" fill="hold">
                            <p:stCondLst>
                              <p:cond delay="3500"/>
                            </p:stCondLst>
                            <p:childTnLst>
                              <p:par>
                                <p:cTn id="28" presetID="2" presetClass="entr" presetSubtype="4"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500" fill="hold"/>
                                        <p:tgtEl>
                                          <p:spTgt spid="22"/>
                                        </p:tgtEl>
                                        <p:attrNameLst>
                                          <p:attrName>ppt_x</p:attrName>
                                        </p:attrNameLst>
                                      </p:cBhvr>
                                      <p:tavLst>
                                        <p:tav tm="0">
                                          <p:val>
                                            <p:strVal val="#ppt_x"/>
                                          </p:val>
                                        </p:tav>
                                        <p:tav tm="100000">
                                          <p:val>
                                            <p:strVal val="#ppt_x"/>
                                          </p:val>
                                        </p:tav>
                                      </p:tavLst>
                                    </p:anim>
                                    <p:anim calcmode="lin" valueType="num">
                                      <p:cBhvr additive="base">
                                        <p:cTn id="31" dur="500" fill="hold"/>
                                        <p:tgtEl>
                                          <p:spTgt spid="22"/>
                                        </p:tgtEl>
                                        <p:attrNameLst>
                                          <p:attrName>ppt_y</p:attrName>
                                        </p:attrNameLst>
                                      </p:cBhvr>
                                      <p:tavLst>
                                        <p:tav tm="0">
                                          <p:val>
                                            <p:strVal val="1+#ppt_h/2"/>
                                          </p:val>
                                        </p:tav>
                                        <p:tav tm="100000">
                                          <p:val>
                                            <p:strVal val="#ppt_y"/>
                                          </p:val>
                                        </p:tav>
                                      </p:tavLst>
                                    </p:anim>
                                  </p:childTnLst>
                                </p:cTn>
                              </p:par>
                            </p:childTnLst>
                          </p:cTn>
                        </p:par>
                        <p:par>
                          <p:cTn id="32" fill="hold">
                            <p:stCondLst>
                              <p:cond delay="4000"/>
                            </p:stCondLst>
                            <p:childTnLst>
                              <p:par>
                                <p:cTn id="33" presetID="42" presetClass="entr" presetSubtype="0" fill="hold" nodeType="afterEffect">
                                  <p:stCondLst>
                                    <p:cond delay="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fade">
                                      <p:cBhvr>
                                        <p:cTn id="35" dur="1000"/>
                                        <p:tgtEl>
                                          <p:spTgt spid="16">
                                            <p:txEl>
                                              <p:pRg st="0" end="0"/>
                                            </p:txEl>
                                          </p:spTgt>
                                        </p:tgtEl>
                                      </p:cBhvr>
                                    </p:animEffect>
                                    <p:anim calcmode="lin" valueType="num">
                                      <p:cBhvr>
                                        <p:cTn id="36" dur="1000" fill="hold"/>
                                        <p:tgtEl>
                                          <p:spTgt spid="16">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16">
                                            <p:txEl>
                                              <p:pRg st="0" end="0"/>
                                            </p:txEl>
                                          </p:spTgt>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16">
                                            <p:txEl>
                                              <p:pRg st="2" end="2"/>
                                            </p:txEl>
                                          </p:spTgt>
                                        </p:tgtEl>
                                        <p:attrNameLst>
                                          <p:attrName>style.visibility</p:attrName>
                                        </p:attrNameLst>
                                      </p:cBhvr>
                                      <p:to>
                                        <p:strVal val="visible"/>
                                      </p:to>
                                    </p:set>
                                    <p:animEffect transition="in" filter="fade">
                                      <p:cBhvr>
                                        <p:cTn id="40" dur="1000"/>
                                        <p:tgtEl>
                                          <p:spTgt spid="16">
                                            <p:txEl>
                                              <p:pRg st="2" end="2"/>
                                            </p:txEl>
                                          </p:spTgt>
                                        </p:tgtEl>
                                      </p:cBhvr>
                                    </p:animEffect>
                                    <p:anim calcmode="lin" valueType="num">
                                      <p:cBhvr>
                                        <p:cTn id="41" dur="1000" fill="hold"/>
                                        <p:tgtEl>
                                          <p:spTgt spid="16">
                                            <p:txEl>
                                              <p:pRg st="2" end="2"/>
                                            </p:txEl>
                                          </p:spTgt>
                                        </p:tgtEl>
                                        <p:attrNameLst>
                                          <p:attrName>ppt_x</p:attrName>
                                        </p:attrNameLst>
                                      </p:cBhvr>
                                      <p:tavLst>
                                        <p:tav tm="0">
                                          <p:val>
                                            <p:strVal val="#ppt_x"/>
                                          </p:val>
                                        </p:tav>
                                        <p:tav tm="100000">
                                          <p:val>
                                            <p:strVal val="#ppt_x"/>
                                          </p:val>
                                        </p:tav>
                                      </p:tavLst>
                                    </p:anim>
                                    <p:anim calcmode="lin" valueType="num">
                                      <p:cBhvr>
                                        <p:cTn id="42" dur="1000" fill="hold"/>
                                        <p:tgtEl>
                                          <p:spTgt spid="16">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1E76961C-926D-62FD-0A80-F825808C7087}"/>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FC1D7008-3C7C-4CEC-F0E2-DF3DAF62982C}"/>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324728D0-0EA1-D3A7-12D9-B0C504132A93}"/>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1CA3103E-CD8B-A6A6-C738-662758C1D181}"/>
              </a:ext>
            </a:extLst>
          </p:cNvPr>
          <p:cNvPicPr>
            <a:picLocks noChangeAspect="1"/>
          </p:cNvPicPr>
          <p:nvPr/>
        </p:nvPicPr>
        <p:blipFill>
          <a:blip r:embed="rId5"/>
          <a:stretch>
            <a:fillRect/>
          </a:stretch>
        </p:blipFill>
        <p:spPr>
          <a:xfrm>
            <a:off x="81645" y="82489"/>
            <a:ext cx="1670956" cy="1620030"/>
          </a:xfrm>
          <a:prstGeom prst="rect">
            <a:avLst/>
          </a:prstGeom>
        </p:spPr>
      </p:pic>
      <p:sp>
        <p:nvSpPr>
          <p:cNvPr id="6" name="TextBox 5">
            <a:extLst>
              <a:ext uri="{FF2B5EF4-FFF2-40B4-BE49-F238E27FC236}">
                <a16:creationId xmlns:a16="http://schemas.microsoft.com/office/drawing/2014/main" id="{A15FE455-DCA7-9AEA-633D-9EF7398F89AA}"/>
              </a:ext>
            </a:extLst>
          </p:cNvPr>
          <p:cNvSpPr txBox="1"/>
          <p:nvPr/>
        </p:nvSpPr>
        <p:spPr>
          <a:xfrm>
            <a:off x="1730830" y="820861"/>
            <a:ext cx="16663176" cy="954107"/>
          </a:xfrm>
          <a:prstGeom prst="rect">
            <a:avLst/>
          </a:prstGeom>
          <a:noFill/>
        </p:spPr>
        <p:txBody>
          <a:bodyPr wrap="square">
            <a:spAutoFit/>
          </a:bodyPr>
          <a:lstStyle/>
          <a:p>
            <a:pPr marL="514350" indent="-514350">
              <a:buAutoNum type="arabicPeriod" startAt="2"/>
            </a:pPr>
            <a:r>
              <a:rPr lang="en-US" sz="2800" dirty="0">
                <a:solidFill>
                  <a:schemeClr val="bg1"/>
                </a:solidFill>
              </a:rPr>
              <a:t>Identify the top 5 states with the highest penetration rate in 2-wheeler and 4-wheeler EV sales </a:t>
            </a:r>
          </a:p>
          <a:p>
            <a:r>
              <a:rPr lang="en-US" sz="2800" dirty="0">
                <a:solidFill>
                  <a:schemeClr val="bg1"/>
                </a:solidFill>
              </a:rPr>
              <a:t>      in FY 2024.</a:t>
            </a:r>
            <a:endParaRPr lang="en-IN" sz="2800" dirty="0">
              <a:solidFill>
                <a:schemeClr val="bg1"/>
              </a:solidFill>
            </a:endParaRPr>
          </a:p>
        </p:txBody>
      </p:sp>
      <p:pic>
        <p:nvPicPr>
          <p:cNvPr id="3" name="Picture 2">
            <a:extLst>
              <a:ext uri="{FF2B5EF4-FFF2-40B4-BE49-F238E27FC236}">
                <a16:creationId xmlns:a16="http://schemas.microsoft.com/office/drawing/2014/main" id="{EE3CB1D8-6EF2-F4DF-D89B-C76F7A199905}"/>
              </a:ext>
            </a:extLst>
          </p:cNvPr>
          <p:cNvPicPr>
            <a:picLocks noChangeAspect="1"/>
          </p:cNvPicPr>
          <p:nvPr/>
        </p:nvPicPr>
        <p:blipFill>
          <a:blip r:embed="rId6"/>
          <a:stretch>
            <a:fillRect/>
          </a:stretch>
        </p:blipFill>
        <p:spPr>
          <a:xfrm>
            <a:off x="1543181" y="2596027"/>
            <a:ext cx="10643376" cy="2753109"/>
          </a:xfrm>
          <a:prstGeom prst="rect">
            <a:avLst/>
          </a:prstGeom>
        </p:spPr>
      </p:pic>
      <p:pic>
        <p:nvPicPr>
          <p:cNvPr id="8" name="Picture 7">
            <a:extLst>
              <a:ext uri="{FF2B5EF4-FFF2-40B4-BE49-F238E27FC236}">
                <a16:creationId xmlns:a16="http://schemas.microsoft.com/office/drawing/2014/main" id="{CAFEFE1A-D2DA-84D6-9052-75A067A91CEE}"/>
              </a:ext>
            </a:extLst>
          </p:cNvPr>
          <p:cNvPicPr>
            <a:picLocks noChangeAspect="1"/>
          </p:cNvPicPr>
          <p:nvPr/>
        </p:nvPicPr>
        <p:blipFill>
          <a:blip r:embed="rId7"/>
          <a:stretch>
            <a:fillRect/>
          </a:stretch>
        </p:blipFill>
        <p:spPr>
          <a:xfrm>
            <a:off x="13439183" y="3058108"/>
            <a:ext cx="3305636" cy="1790950"/>
          </a:xfrm>
          <a:prstGeom prst="rect">
            <a:avLst/>
          </a:prstGeom>
        </p:spPr>
      </p:pic>
      <p:sp>
        <p:nvSpPr>
          <p:cNvPr id="10" name="TextBox 9">
            <a:extLst>
              <a:ext uri="{FF2B5EF4-FFF2-40B4-BE49-F238E27FC236}">
                <a16:creationId xmlns:a16="http://schemas.microsoft.com/office/drawing/2014/main" id="{DD398915-0060-540D-C14A-F2AD09654AF4}"/>
              </a:ext>
            </a:extLst>
          </p:cNvPr>
          <p:cNvSpPr txBox="1"/>
          <p:nvPr/>
        </p:nvSpPr>
        <p:spPr>
          <a:xfrm>
            <a:off x="2438400" y="5291280"/>
            <a:ext cx="8077200" cy="461665"/>
          </a:xfrm>
          <a:prstGeom prst="rect">
            <a:avLst/>
          </a:prstGeom>
          <a:noFill/>
        </p:spPr>
        <p:txBody>
          <a:bodyPr wrap="square" rtlCol="0">
            <a:spAutoFit/>
          </a:bodyPr>
          <a:lstStyle/>
          <a:p>
            <a:pPr algn="ctr"/>
            <a:r>
              <a:rPr lang="en-US" sz="2400" b="1" dirty="0">
                <a:solidFill>
                  <a:schemeClr val="bg1"/>
                </a:solidFill>
              </a:rPr>
              <a:t>For 2-Wheeler </a:t>
            </a:r>
            <a:endParaRPr lang="en-IN" sz="2400" b="1" dirty="0">
              <a:solidFill>
                <a:schemeClr val="bg1"/>
              </a:solidFill>
            </a:endParaRPr>
          </a:p>
        </p:txBody>
      </p:sp>
      <p:pic>
        <p:nvPicPr>
          <p:cNvPr id="13" name="Picture 12">
            <a:extLst>
              <a:ext uri="{FF2B5EF4-FFF2-40B4-BE49-F238E27FC236}">
                <a16:creationId xmlns:a16="http://schemas.microsoft.com/office/drawing/2014/main" id="{DF0165EC-F5CB-B9AA-74CC-D87B757D0321}"/>
              </a:ext>
            </a:extLst>
          </p:cNvPr>
          <p:cNvPicPr>
            <a:picLocks noChangeAspect="1"/>
          </p:cNvPicPr>
          <p:nvPr/>
        </p:nvPicPr>
        <p:blipFill>
          <a:blip r:embed="rId8"/>
          <a:stretch>
            <a:fillRect/>
          </a:stretch>
        </p:blipFill>
        <p:spPr>
          <a:xfrm>
            <a:off x="1505082" y="6618420"/>
            <a:ext cx="10681476" cy="2819794"/>
          </a:xfrm>
          <a:prstGeom prst="rect">
            <a:avLst/>
          </a:prstGeom>
        </p:spPr>
      </p:pic>
      <p:sp>
        <p:nvSpPr>
          <p:cNvPr id="16" name="TextBox 15">
            <a:extLst>
              <a:ext uri="{FF2B5EF4-FFF2-40B4-BE49-F238E27FC236}">
                <a16:creationId xmlns:a16="http://schemas.microsoft.com/office/drawing/2014/main" id="{3E923BC1-88AE-1175-37D7-0E132A86D592}"/>
              </a:ext>
            </a:extLst>
          </p:cNvPr>
          <p:cNvSpPr txBox="1"/>
          <p:nvPr/>
        </p:nvSpPr>
        <p:spPr>
          <a:xfrm>
            <a:off x="5562600" y="9356571"/>
            <a:ext cx="4724400" cy="461665"/>
          </a:xfrm>
          <a:prstGeom prst="rect">
            <a:avLst/>
          </a:prstGeom>
          <a:noFill/>
        </p:spPr>
        <p:txBody>
          <a:bodyPr wrap="square" rtlCol="0">
            <a:spAutoFit/>
          </a:bodyPr>
          <a:lstStyle/>
          <a:p>
            <a:r>
              <a:rPr lang="en-US" sz="2400" b="1" dirty="0">
                <a:solidFill>
                  <a:schemeClr val="bg1"/>
                </a:solidFill>
              </a:rPr>
              <a:t>For 4-Wheeler </a:t>
            </a:r>
            <a:endParaRPr lang="en-IN" sz="2400" b="1" dirty="0">
              <a:solidFill>
                <a:schemeClr val="bg1"/>
              </a:solidFill>
            </a:endParaRPr>
          </a:p>
        </p:txBody>
      </p:sp>
      <p:pic>
        <p:nvPicPr>
          <p:cNvPr id="18" name="Picture 17">
            <a:extLst>
              <a:ext uri="{FF2B5EF4-FFF2-40B4-BE49-F238E27FC236}">
                <a16:creationId xmlns:a16="http://schemas.microsoft.com/office/drawing/2014/main" id="{AE833343-36EB-E787-61D4-0E0B6D5A4273}"/>
              </a:ext>
            </a:extLst>
          </p:cNvPr>
          <p:cNvPicPr>
            <a:picLocks noChangeAspect="1"/>
          </p:cNvPicPr>
          <p:nvPr/>
        </p:nvPicPr>
        <p:blipFill>
          <a:blip r:embed="rId9"/>
          <a:stretch>
            <a:fillRect/>
          </a:stretch>
        </p:blipFill>
        <p:spPr>
          <a:xfrm>
            <a:off x="13553499" y="7213816"/>
            <a:ext cx="3191320" cy="1629002"/>
          </a:xfrm>
          <a:prstGeom prst="rect">
            <a:avLst/>
          </a:prstGeom>
        </p:spPr>
      </p:pic>
    </p:spTree>
    <p:extLst>
      <p:ext uri="{BB962C8B-B14F-4D97-AF65-F5344CB8AC3E}">
        <p14:creationId xmlns:p14="http://schemas.microsoft.com/office/powerpoint/2010/main" val="35216204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4ACD7AD1-8320-C25B-73EA-E3C2C75E2756}"/>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AA4FFD47-4F39-77C6-E4D1-795AC9425BDD}"/>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9844FF07-4565-9F3F-D6F3-292624D52650}"/>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E52B04AC-D166-3765-9B01-365D2348F4E1}"/>
              </a:ext>
            </a:extLst>
          </p:cNvPr>
          <p:cNvPicPr>
            <a:picLocks noChangeAspect="1"/>
          </p:cNvPicPr>
          <p:nvPr/>
        </p:nvPicPr>
        <p:blipFill>
          <a:blip r:embed="rId5"/>
          <a:stretch>
            <a:fillRect/>
          </a:stretch>
        </p:blipFill>
        <p:spPr>
          <a:xfrm>
            <a:off x="81645" y="82489"/>
            <a:ext cx="1670956" cy="1620030"/>
          </a:xfrm>
          <a:prstGeom prst="rect">
            <a:avLst/>
          </a:prstGeom>
        </p:spPr>
      </p:pic>
      <p:sp>
        <p:nvSpPr>
          <p:cNvPr id="6" name="TextBox 5">
            <a:extLst>
              <a:ext uri="{FF2B5EF4-FFF2-40B4-BE49-F238E27FC236}">
                <a16:creationId xmlns:a16="http://schemas.microsoft.com/office/drawing/2014/main" id="{FC5A8C8D-E5BD-432F-2E5E-68896EAC7943}"/>
              </a:ext>
            </a:extLst>
          </p:cNvPr>
          <p:cNvSpPr txBox="1"/>
          <p:nvPr/>
        </p:nvSpPr>
        <p:spPr>
          <a:xfrm>
            <a:off x="1981200" y="892504"/>
            <a:ext cx="16663176" cy="523220"/>
          </a:xfrm>
          <a:prstGeom prst="rect">
            <a:avLst/>
          </a:prstGeom>
          <a:noFill/>
        </p:spPr>
        <p:txBody>
          <a:bodyPr wrap="square">
            <a:spAutoFit/>
          </a:bodyPr>
          <a:lstStyle/>
          <a:p>
            <a:r>
              <a:rPr lang="en-US" sz="2800" dirty="0">
                <a:solidFill>
                  <a:schemeClr val="bg1"/>
                </a:solidFill>
              </a:rPr>
              <a:t>3.  List the states with negative penetration (decline) in EV sales from 2022 to 2024?.</a:t>
            </a:r>
            <a:endParaRPr lang="en-IN" sz="2800" dirty="0">
              <a:solidFill>
                <a:schemeClr val="bg1"/>
              </a:solidFill>
            </a:endParaRPr>
          </a:p>
        </p:txBody>
      </p:sp>
      <p:pic>
        <p:nvPicPr>
          <p:cNvPr id="7" name="Picture 6">
            <a:extLst>
              <a:ext uri="{FF2B5EF4-FFF2-40B4-BE49-F238E27FC236}">
                <a16:creationId xmlns:a16="http://schemas.microsoft.com/office/drawing/2014/main" id="{405B2FAE-616F-F994-3366-ADB66C18CA83}"/>
              </a:ext>
            </a:extLst>
          </p:cNvPr>
          <p:cNvPicPr>
            <a:picLocks noChangeAspect="1"/>
          </p:cNvPicPr>
          <p:nvPr/>
        </p:nvPicPr>
        <p:blipFill>
          <a:blip r:embed="rId6"/>
          <a:stretch>
            <a:fillRect/>
          </a:stretch>
        </p:blipFill>
        <p:spPr>
          <a:xfrm>
            <a:off x="1981200" y="1858714"/>
            <a:ext cx="12527123" cy="3639058"/>
          </a:xfrm>
          <a:prstGeom prst="rect">
            <a:avLst/>
          </a:prstGeom>
        </p:spPr>
      </p:pic>
      <p:pic>
        <p:nvPicPr>
          <p:cNvPr id="17" name="Picture 16">
            <a:extLst>
              <a:ext uri="{FF2B5EF4-FFF2-40B4-BE49-F238E27FC236}">
                <a16:creationId xmlns:a16="http://schemas.microsoft.com/office/drawing/2014/main" id="{7EBC8E7C-0B0A-0DD8-FB83-F9880924AB4E}"/>
              </a:ext>
            </a:extLst>
          </p:cNvPr>
          <p:cNvPicPr>
            <a:picLocks noChangeAspect="1"/>
          </p:cNvPicPr>
          <p:nvPr/>
        </p:nvPicPr>
        <p:blipFill>
          <a:blip r:embed="rId7"/>
          <a:stretch>
            <a:fillRect/>
          </a:stretch>
        </p:blipFill>
        <p:spPr>
          <a:xfrm>
            <a:off x="1981200" y="6007446"/>
            <a:ext cx="12612860" cy="3572374"/>
          </a:xfrm>
          <a:prstGeom prst="rect">
            <a:avLst/>
          </a:prstGeom>
        </p:spPr>
      </p:pic>
    </p:spTree>
    <p:extLst>
      <p:ext uri="{BB962C8B-B14F-4D97-AF65-F5344CB8AC3E}">
        <p14:creationId xmlns:p14="http://schemas.microsoft.com/office/powerpoint/2010/main" val="176897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955BDBEC-0871-BF41-6861-52C28988FB26}"/>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279A99C8-D26B-1757-B18F-82C9E255DAFF}"/>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0D9E4C88-32E9-7B34-AC4A-4A9621396408}"/>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4B647AE3-17F2-4790-285B-0D271607EF21}"/>
              </a:ext>
            </a:extLst>
          </p:cNvPr>
          <p:cNvPicPr>
            <a:picLocks noChangeAspect="1"/>
          </p:cNvPicPr>
          <p:nvPr/>
        </p:nvPicPr>
        <p:blipFill>
          <a:blip r:embed="rId5"/>
          <a:stretch>
            <a:fillRect/>
          </a:stretch>
        </p:blipFill>
        <p:spPr>
          <a:xfrm>
            <a:off x="81645" y="82489"/>
            <a:ext cx="1670956" cy="1620030"/>
          </a:xfrm>
          <a:prstGeom prst="rect">
            <a:avLst/>
          </a:prstGeom>
        </p:spPr>
      </p:pic>
      <p:pic>
        <p:nvPicPr>
          <p:cNvPr id="4" name="Picture 3">
            <a:extLst>
              <a:ext uri="{FF2B5EF4-FFF2-40B4-BE49-F238E27FC236}">
                <a16:creationId xmlns:a16="http://schemas.microsoft.com/office/drawing/2014/main" id="{FB7A950D-273E-58F8-21ED-D0C9B562AF3F}"/>
              </a:ext>
            </a:extLst>
          </p:cNvPr>
          <p:cNvPicPr>
            <a:picLocks noChangeAspect="1"/>
          </p:cNvPicPr>
          <p:nvPr/>
        </p:nvPicPr>
        <p:blipFill>
          <a:blip r:embed="rId6"/>
          <a:stretch>
            <a:fillRect/>
          </a:stretch>
        </p:blipFill>
        <p:spPr>
          <a:xfrm>
            <a:off x="1965938" y="1702519"/>
            <a:ext cx="13975125" cy="4744112"/>
          </a:xfrm>
          <a:prstGeom prst="rect">
            <a:avLst/>
          </a:prstGeom>
        </p:spPr>
      </p:pic>
      <p:pic>
        <p:nvPicPr>
          <p:cNvPr id="7" name="Picture 6">
            <a:extLst>
              <a:ext uri="{FF2B5EF4-FFF2-40B4-BE49-F238E27FC236}">
                <a16:creationId xmlns:a16="http://schemas.microsoft.com/office/drawing/2014/main" id="{3767E1F5-4C2D-BCAA-1DB4-DAE6E49481A1}"/>
              </a:ext>
            </a:extLst>
          </p:cNvPr>
          <p:cNvPicPr>
            <a:picLocks noChangeAspect="1"/>
          </p:cNvPicPr>
          <p:nvPr/>
        </p:nvPicPr>
        <p:blipFill>
          <a:blip r:embed="rId7"/>
          <a:stretch>
            <a:fillRect/>
          </a:stretch>
        </p:blipFill>
        <p:spPr>
          <a:xfrm>
            <a:off x="2133599" y="7270572"/>
            <a:ext cx="13807463" cy="1759128"/>
          </a:xfrm>
          <a:prstGeom prst="rect">
            <a:avLst/>
          </a:prstGeom>
        </p:spPr>
      </p:pic>
    </p:spTree>
    <p:extLst>
      <p:ext uri="{BB962C8B-B14F-4D97-AF65-F5344CB8AC3E}">
        <p14:creationId xmlns:p14="http://schemas.microsoft.com/office/powerpoint/2010/main" val="3997939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E5A4C304-24C2-C24C-7438-7CAD0B646F93}"/>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3DB149C4-33A2-5104-8237-8574131F84F4}"/>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36F3597E-4897-968F-CE24-3FCF7BEE195B}"/>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7644A576-7433-AAF4-BCB0-4D9860319837}"/>
              </a:ext>
            </a:extLst>
          </p:cNvPr>
          <p:cNvPicPr>
            <a:picLocks noChangeAspect="1"/>
          </p:cNvPicPr>
          <p:nvPr/>
        </p:nvPicPr>
        <p:blipFill>
          <a:blip r:embed="rId5"/>
          <a:stretch>
            <a:fillRect/>
          </a:stretch>
        </p:blipFill>
        <p:spPr>
          <a:xfrm>
            <a:off x="81645" y="82489"/>
            <a:ext cx="1670956" cy="1620030"/>
          </a:xfrm>
          <a:prstGeom prst="rect">
            <a:avLst/>
          </a:prstGeom>
        </p:spPr>
      </p:pic>
      <p:sp>
        <p:nvSpPr>
          <p:cNvPr id="6" name="TextBox 5">
            <a:extLst>
              <a:ext uri="{FF2B5EF4-FFF2-40B4-BE49-F238E27FC236}">
                <a16:creationId xmlns:a16="http://schemas.microsoft.com/office/drawing/2014/main" id="{4E7B4FEF-F001-7B82-F1B1-7DB6586A0234}"/>
              </a:ext>
            </a:extLst>
          </p:cNvPr>
          <p:cNvSpPr txBox="1"/>
          <p:nvPr/>
        </p:nvSpPr>
        <p:spPr>
          <a:xfrm>
            <a:off x="1752601" y="809645"/>
            <a:ext cx="16663176" cy="954107"/>
          </a:xfrm>
          <a:prstGeom prst="rect">
            <a:avLst/>
          </a:prstGeom>
          <a:noFill/>
        </p:spPr>
        <p:txBody>
          <a:bodyPr wrap="square">
            <a:spAutoFit/>
          </a:bodyPr>
          <a:lstStyle/>
          <a:p>
            <a:r>
              <a:rPr lang="en-US" sz="2800" dirty="0">
                <a:solidFill>
                  <a:schemeClr val="bg1"/>
                </a:solidFill>
              </a:rPr>
              <a:t>4. What are the quarterly trends based on sales volume for the top 5 EV makers (4-wheelers) from </a:t>
            </a:r>
          </a:p>
          <a:p>
            <a:r>
              <a:rPr lang="en-US" sz="2800" dirty="0">
                <a:solidFill>
                  <a:schemeClr val="bg1"/>
                </a:solidFill>
              </a:rPr>
              <a:t>    2022 to 2024?</a:t>
            </a:r>
            <a:endParaRPr lang="en-IN" sz="2800" dirty="0">
              <a:solidFill>
                <a:schemeClr val="bg1"/>
              </a:solidFill>
            </a:endParaRPr>
          </a:p>
        </p:txBody>
      </p:sp>
      <p:pic>
        <p:nvPicPr>
          <p:cNvPr id="7" name="Picture 6">
            <a:extLst>
              <a:ext uri="{FF2B5EF4-FFF2-40B4-BE49-F238E27FC236}">
                <a16:creationId xmlns:a16="http://schemas.microsoft.com/office/drawing/2014/main" id="{4662419E-667D-5860-C478-7B6485F5455C}"/>
              </a:ext>
            </a:extLst>
          </p:cNvPr>
          <p:cNvPicPr>
            <a:picLocks noChangeAspect="1"/>
          </p:cNvPicPr>
          <p:nvPr/>
        </p:nvPicPr>
        <p:blipFill>
          <a:blip r:embed="rId6"/>
          <a:stretch>
            <a:fillRect/>
          </a:stretch>
        </p:blipFill>
        <p:spPr>
          <a:xfrm>
            <a:off x="2057400" y="5677608"/>
            <a:ext cx="13258800" cy="4457635"/>
          </a:xfrm>
          <a:prstGeom prst="rect">
            <a:avLst/>
          </a:prstGeom>
        </p:spPr>
      </p:pic>
      <p:pic>
        <p:nvPicPr>
          <p:cNvPr id="11" name="Picture 10">
            <a:extLst>
              <a:ext uri="{FF2B5EF4-FFF2-40B4-BE49-F238E27FC236}">
                <a16:creationId xmlns:a16="http://schemas.microsoft.com/office/drawing/2014/main" id="{31E1BFEF-27F3-6653-4E3D-09B4F7884E7E}"/>
              </a:ext>
            </a:extLst>
          </p:cNvPr>
          <p:cNvPicPr>
            <a:picLocks noChangeAspect="1"/>
          </p:cNvPicPr>
          <p:nvPr/>
        </p:nvPicPr>
        <p:blipFill>
          <a:blip r:embed="rId7"/>
          <a:stretch>
            <a:fillRect/>
          </a:stretch>
        </p:blipFill>
        <p:spPr>
          <a:xfrm>
            <a:off x="2057400" y="1801852"/>
            <a:ext cx="13258800" cy="3646448"/>
          </a:xfrm>
          <a:prstGeom prst="rect">
            <a:avLst/>
          </a:prstGeom>
        </p:spPr>
      </p:pic>
    </p:spTree>
    <p:extLst>
      <p:ext uri="{BB962C8B-B14F-4D97-AF65-F5344CB8AC3E}">
        <p14:creationId xmlns:p14="http://schemas.microsoft.com/office/powerpoint/2010/main" val="619600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F1333C7A-366F-4636-F887-E538E636EC0A}"/>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EBACE0BA-6650-FC2D-127E-752FF6DAB46A}"/>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EBA0FA30-D277-3354-DEA0-D0AFE0E1A46C}"/>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4D5E68A5-ED36-8E00-5050-3BCED2DDE146}"/>
              </a:ext>
            </a:extLst>
          </p:cNvPr>
          <p:cNvPicPr>
            <a:picLocks noChangeAspect="1"/>
          </p:cNvPicPr>
          <p:nvPr/>
        </p:nvPicPr>
        <p:blipFill>
          <a:blip r:embed="rId5"/>
          <a:stretch>
            <a:fillRect/>
          </a:stretch>
        </p:blipFill>
        <p:spPr>
          <a:xfrm>
            <a:off x="81645" y="82489"/>
            <a:ext cx="1670956" cy="1620030"/>
          </a:xfrm>
          <a:prstGeom prst="rect">
            <a:avLst/>
          </a:prstGeom>
        </p:spPr>
      </p:pic>
      <p:sp>
        <p:nvSpPr>
          <p:cNvPr id="6" name="TextBox 5">
            <a:extLst>
              <a:ext uri="{FF2B5EF4-FFF2-40B4-BE49-F238E27FC236}">
                <a16:creationId xmlns:a16="http://schemas.microsoft.com/office/drawing/2014/main" id="{3F5F08C9-C8A5-0A48-7652-0029B47F7AC8}"/>
              </a:ext>
            </a:extLst>
          </p:cNvPr>
          <p:cNvSpPr txBox="1"/>
          <p:nvPr/>
        </p:nvSpPr>
        <p:spPr>
          <a:xfrm>
            <a:off x="1752601" y="795897"/>
            <a:ext cx="16663176" cy="523220"/>
          </a:xfrm>
          <a:prstGeom prst="rect">
            <a:avLst/>
          </a:prstGeom>
          <a:noFill/>
        </p:spPr>
        <p:txBody>
          <a:bodyPr wrap="square">
            <a:spAutoFit/>
          </a:bodyPr>
          <a:lstStyle/>
          <a:p>
            <a:r>
              <a:rPr lang="en-US" sz="2800" dirty="0">
                <a:solidFill>
                  <a:schemeClr val="bg1"/>
                </a:solidFill>
              </a:rPr>
              <a:t>5.   How do the EV sales and penetration rates in Delhi compare to Karnataka for 2024?</a:t>
            </a:r>
            <a:endParaRPr lang="en-IN" sz="2800" dirty="0">
              <a:solidFill>
                <a:schemeClr val="bg1"/>
              </a:solidFill>
            </a:endParaRPr>
          </a:p>
        </p:txBody>
      </p:sp>
      <p:pic>
        <p:nvPicPr>
          <p:cNvPr id="4" name="Picture 3">
            <a:extLst>
              <a:ext uri="{FF2B5EF4-FFF2-40B4-BE49-F238E27FC236}">
                <a16:creationId xmlns:a16="http://schemas.microsoft.com/office/drawing/2014/main" id="{9EC30497-FB0A-BBA7-0261-BF5C8955E848}"/>
              </a:ext>
            </a:extLst>
          </p:cNvPr>
          <p:cNvPicPr>
            <a:picLocks noChangeAspect="1"/>
          </p:cNvPicPr>
          <p:nvPr/>
        </p:nvPicPr>
        <p:blipFill>
          <a:blip r:embed="rId6"/>
          <a:stretch>
            <a:fillRect/>
          </a:stretch>
        </p:blipFill>
        <p:spPr>
          <a:xfrm>
            <a:off x="1927508" y="1815932"/>
            <a:ext cx="14232336" cy="4429743"/>
          </a:xfrm>
          <a:prstGeom prst="rect">
            <a:avLst/>
          </a:prstGeom>
        </p:spPr>
      </p:pic>
      <p:pic>
        <p:nvPicPr>
          <p:cNvPr id="7" name="Picture 6">
            <a:extLst>
              <a:ext uri="{FF2B5EF4-FFF2-40B4-BE49-F238E27FC236}">
                <a16:creationId xmlns:a16="http://schemas.microsoft.com/office/drawing/2014/main" id="{85164FFE-4A74-E43D-11DB-2690DCEC5CCB}"/>
              </a:ext>
            </a:extLst>
          </p:cNvPr>
          <p:cNvPicPr>
            <a:picLocks noChangeAspect="1"/>
          </p:cNvPicPr>
          <p:nvPr/>
        </p:nvPicPr>
        <p:blipFill>
          <a:blip r:embed="rId7"/>
          <a:stretch>
            <a:fillRect/>
          </a:stretch>
        </p:blipFill>
        <p:spPr>
          <a:xfrm>
            <a:off x="1974141" y="7048500"/>
            <a:ext cx="14232336" cy="1981200"/>
          </a:xfrm>
          <a:prstGeom prst="rect">
            <a:avLst/>
          </a:prstGeom>
        </p:spPr>
      </p:pic>
    </p:spTree>
    <p:extLst>
      <p:ext uri="{BB962C8B-B14F-4D97-AF65-F5344CB8AC3E}">
        <p14:creationId xmlns:p14="http://schemas.microsoft.com/office/powerpoint/2010/main" val="4722702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DD6F8046-D1EB-390E-124C-ED231C207E19}"/>
            </a:ext>
          </a:extLst>
        </p:cNvPr>
        <p:cNvGrpSpPr/>
        <p:nvPr/>
      </p:nvGrpSpPr>
      <p:grpSpPr>
        <a:xfrm>
          <a:off x="0" y="0"/>
          <a:ext cx="0" cy="0"/>
          <a:chOff x="0" y="0"/>
          <a:chExt cx="0" cy="0"/>
        </a:xfrm>
      </p:grpSpPr>
      <p:pic>
        <p:nvPicPr>
          <p:cNvPr id="24" name="Graphic 23" descr="Balloons with confetti">
            <a:extLst>
              <a:ext uri="{FF2B5EF4-FFF2-40B4-BE49-F238E27FC236}">
                <a16:creationId xmlns:a16="http://schemas.microsoft.com/office/drawing/2014/main" id="{BEAD346B-A07D-9F77-0B51-32229F71E9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13165" y="82489"/>
            <a:ext cx="12192000" cy="5213675"/>
          </a:xfrm>
          <a:prstGeom prst="rect">
            <a:avLst/>
          </a:prstGeom>
        </p:spPr>
      </p:pic>
      <p:sp>
        <p:nvSpPr>
          <p:cNvPr id="14" name="Freeform 14">
            <a:extLst>
              <a:ext uri="{FF2B5EF4-FFF2-40B4-BE49-F238E27FC236}">
                <a16:creationId xmlns:a16="http://schemas.microsoft.com/office/drawing/2014/main" id="{AE0B7EBA-6F0B-453D-01EE-16E294A16FCC}"/>
              </a:ext>
            </a:extLst>
          </p:cNvPr>
          <p:cNvSpPr/>
          <p:nvPr/>
        </p:nvSpPr>
        <p:spPr>
          <a:xfrm>
            <a:off x="13257781" y="2720485"/>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F2B28D8D-6519-32A5-09B9-38839E31DA2C}"/>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C5AB128E-CF43-4AA1-0659-C38C8D3A1578}"/>
              </a:ext>
            </a:extLst>
          </p:cNvPr>
          <p:cNvPicPr>
            <a:picLocks noChangeAspect="1"/>
          </p:cNvPicPr>
          <p:nvPr/>
        </p:nvPicPr>
        <p:blipFill>
          <a:blip r:embed="rId7"/>
          <a:stretch>
            <a:fillRect/>
          </a:stretch>
        </p:blipFill>
        <p:spPr>
          <a:xfrm>
            <a:off x="81645" y="82489"/>
            <a:ext cx="1670956" cy="1620030"/>
          </a:xfrm>
          <a:prstGeom prst="rect">
            <a:avLst/>
          </a:prstGeom>
        </p:spPr>
      </p:pic>
      <p:pic>
        <p:nvPicPr>
          <p:cNvPr id="3" name="Graphic 2" descr="Woman wearing a suit">
            <a:extLst>
              <a:ext uri="{FF2B5EF4-FFF2-40B4-BE49-F238E27FC236}">
                <a16:creationId xmlns:a16="http://schemas.microsoft.com/office/drawing/2014/main" id="{28EE5FB8-D2FA-5955-C5EC-B2DAA370A17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2461" y="4895780"/>
            <a:ext cx="2162175" cy="4505325"/>
          </a:xfrm>
          <a:prstGeom prst="rect">
            <a:avLst/>
          </a:prstGeom>
        </p:spPr>
      </p:pic>
      <p:pic>
        <p:nvPicPr>
          <p:cNvPr id="6" name="Graphic 5" descr="Elongated speech bubble">
            <a:extLst>
              <a:ext uri="{FF2B5EF4-FFF2-40B4-BE49-F238E27FC236}">
                <a16:creationId xmlns:a16="http://schemas.microsoft.com/office/drawing/2014/main" id="{212BF1EC-061A-3DAB-99C9-7702C06BAF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03614" y="2557928"/>
            <a:ext cx="4747227" cy="2123446"/>
          </a:xfrm>
          <a:prstGeom prst="rect">
            <a:avLst/>
          </a:prstGeom>
        </p:spPr>
      </p:pic>
      <p:sp>
        <p:nvSpPr>
          <p:cNvPr id="7" name="TextBox 6">
            <a:extLst>
              <a:ext uri="{FF2B5EF4-FFF2-40B4-BE49-F238E27FC236}">
                <a16:creationId xmlns:a16="http://schemas.microsoft.com/office/drawing/2014/main" id="{EB20BF3C-0151-37A7-A659-E40781F45C4B}"/>
              </a:ext>
            </a:extLst>
          </p:cNvPr>
          <p:cNvSpPr txBox="1"/>
          <p:nvPr/>
        </p:nvSpPr>
        <p:spPr>
          <a:xfrm>
            <a:off x="2883691" y="3174257"/>
            <a:ext cx="3505200" cy="830997"/>
          </a:xfrm>
          <a:prstGeom prst="rect">
            <a:avLst/>
          </a:prstGeom>
          <a:noFill/>
        </p:spPr>
        <p:txBody>
          <a:bodyPr wrap="square" rtlCol="0">
            <a:spAutoFit/>
          </a:bodyPr>
          <a:lstStyle/>
          <a:p>
            <a:r>
              <a:rPr lang="en-US" sz="2400" dirty="0"/>
              <a:t>Hey, what does CAGR mean?</a:t>
            </a:r>
            <a:endParaRPr lang="en-IN" sz="2400" dirty="0"/>
          </a:p>
        </p:txBody>
      </p:sp>
      <p:pic>
        <p:nvPicPr>
          <p:cNvPr id="11" name="Graphic 10" descr="Curly haired woman raising hand">
            <a:extLst>
              <a:ext uri="{FF2B5EF4-FFF2-40B4-BE49-F238E27FC236}">
                <a16:creationId xmlns:a16="http://schemas.microsoft.com/office/drawing/2014/main" id="{59124E56-ADC2-365F-44FD-8EFAF725C4D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5658844" y="4229100"/>
            <a:ext cx="2162175" cy="2770991"/>
          </a:xfrm>
          <a:prstGeom prst="rect">
            <a:avLst/>
          </a:prstGeom>
          <a:scene3d>
            <a:camera prst="orthographicFront">
              <a:rot lat="0" lon="10800000" rev="0"/>
            </a:camera>
            <a:lightRig rig="threePt" dir="t"/>
          </a:scene3d>
        </p:spPr>
      </p:pic>
      <p:pic>
        <p:nvPicPr>
          <p:cNvPr id="20" name="Graphic 19" descr="Oblong speech bubble">
            <a:extLst>
              <a:ext uri="{FF2B5EF4-FFF2-40B4-BE49-F238E27FC236}">
                <a16:creationId xmlns:a16="http://schemas.microsoft.com/office/drawing/2014/main" id="{C8AEAAE1-20D9-FE07-95EC-96F87BB9042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458200" y="892504"/>
            <a:ext cx="7249115" cy="7696200"/>
          </a:xfrm>
          <a:prstGeom prst="rect">
            <a:avLst/>
          </a:prstGeom>
        </p:spPr>
      </p:pic>
      <p:sp>
        <p:nvSpPr>
          <p:cNvPr id="21" name="TextBox 20">
            <a:extLst>
              <a:ext uri="{FF2B5EF4-FFF2-40B4-BE49-F238E27FC236}">
                <a16:creationId xmlns:a16="http://schemas.microsoft.com/office/drawing/2014/main" id="{F3C8FA1E-94A3-0B3B-672C-39AE5A936FF3}"/>
              </a:ext>
            </a:extLst>
          </p:cNvPr>
          <p:cNvSpPr txBox="1"/>
          <p:nvPr/>
        </p:nvSpPr>
        <p:spPr>
          <a:xfrm>
            <a:off x="10152123" y="1941125"/>
            <a:ext cx="3328982" cy="5909310"/>
          </a:xfrm>
          <a:prstGeom prst="rect">
            <a:avLst/>
          </a:prstGeom>
          <a:noFill/>
        </p:spPr>
        <p:txBody>
          <a:bodyPr wrap="square" rtlCol="0">
            <a:spAutoFit/>
          </a:bodyPr>
          <a:lstStyle/>
          <a:p>
            <a:pPr>
              <a:buNone/>
            </a:pPr>
            <a:r>
              <a:rPr lang="en-US" sz="2400" dirty="0"/>
              <a:t>CAGR tells us how fast something grows over time in a steady way. It’s used to measure the yearly growth rate of a business, investment, or market.</a:t>
            </a:r>
          </a:p>
          <a:p>
            <a:pPr>
              <a:buNone/>
            </a:pPr>
            <a:endParaRPr lang="en-US" sz="2400" dirty="0"/>
          </a:p>
          <a:p>
            <a:r>
              <a:rPr lang="en-US" sz="2400" dirty="0"/>
              <a:t>For example, if EV sales were </a:t>
            </a:r>
            <a:r>
              <a:rPr lang="en-US" sz="2400" b="1" dirty="0"/>
              <a:t>10,000 units</a:t>
            </a:r>
            <a:r>
              <a:rPr lang="en-US" sz="2400" dirty="0"/>
              <a:t> in 2020 and </a:t>
            </a:r>
            <a:r>
              <a:rPr lang="en-US" sz="2400" b="1" dirty="0"/>
              <a:t>25,000 units</a:t>
            </a:r>
            <a:r>
              <a:rPr lang="en-US" sz="2400" dirty="0"/>
              <a:t> in 2025, CAGR helps calculate the </a:t>
            </a:r>
            <a:r>
              <a:rPr lang="en-US" sz="2400" b="1" dirty="0"/>
              <a:t>average yearly growth rate</a:t>
            </a:r>
            <a:r>
              <a:rPr lang="en-US" sz="2400" dirty="0"/>
              <a:t> over those five years</a:t>
            </a:r>
          </a:p>
          <a:p>
            <a:endParaRPr lang="en-IN" dirty="0"/>
          </a:p>
        </p:txBody>
      </p:sp>
      <p:pic>
        <p:nvPicPr>
          <p:cNvPr id="26" name="Graphic 25" descr="Cloud thought bubble">
            <a:extLst>
              <a:ext uri="{FF2B5EF4-FFF2-40B4-BE49-F238E27FC236}">
                <a16:creationId xmlns:a16="http://schemas.microsoft.com/office/drawing/2014/main" id="{AB2A8C8B-1B06-01F0-4532-8C7F25B3211B}"/>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668372" y="1409700"/>
            <a:ext cx="2552828" cy="2544696"/>
          </a:xfrm>
          <a:prstGeom prst="rect">
            <a:avLst/>
          </a:prstGeom>
        </p:spPr>
      </p:pic>
      <p:sp>
        <p:nvSpPr>
          <p:cNvPr id="27" name="TextBox 26">
            <a:extLst>
              <a:ext uri="{FF2B5EF4-FFF2-40B4-BE49-F238E27FC236}">
                <a16:creationId xmlns:a16="http://schemas.microsoft.com/office/drawing/2014/main" id="{561E6811-3C9A-3C8F-27D8-D2C6D7D408C8}"/>
              </a:ext>
            </a:extLst>
          </p:cNvPr>
          <p:cNvSpPr txBox="1"/>
          <p:nvPr/>
        </p:nvSpPr>
        <p:spPr>
          <a:xfrm>
            <a:off x="15240000" y="2171700"/>
            <a:ext cx="1346763" cy="830997"/>
          </a:xfrm>
          <a:prstGeom prst="rect">
            <a:avLst/>
          </a:prstGeom>
          <a:noFill/>
        </p:spPr>
        <p:txBody>
          <a:bodyPr wrap="square" rtlCol="0">
            <a:spAutoFit/>
          </a:bodyPr>
          <a:lstStyle/>
          <a:p>
            <a:r>
              <a:rPr lang="en-US" sz="2400" dirty="0"/>
              <a:t>Hope , It helps! </a:t>
            </a:r>
            <a:endParaRPr lang="en-IN" sz="2400" dirty="0"/>
          </a:p>
        </p:txBody>
      </p:sp>
      <p:pic>
        <p:nvPicPr>
          <p:cNvPr id="29" name="Graphic 28" descr="A cloud though bubble">
            <a:extLst>
              <a:ext uri="{FF2B5EF4-FFF2-40B4-BE49-F238E27FC236}">
                <a16:creationId xmlns:a16="http://schemas.microsoft.com/office/drawing/2014/main" id="{F3C08C7B-8D66-7161-5E63-D5B430266A24}"/>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281499" y="5081118"/>
            <a:ext cx="3107392" cy="2123446"/>
          </a:xfrm>
          <a:prstGeom prst="rect">
            <a:avLst/>
          </a:prstGeom>
        </p:spPr>
      </p:pic>
      <p:sp>
        <p:nvSpPr>
          <p:cNvPr id="30" name="TextBox 29">
            <a:extLst>
              <a:ext uri="{FF2B5EF4-FFF2-40B4-BE49-F238E27FC236}">
                <a16:creationId xmlns:a16="http://schemas.microsoft.com/office/drawing/2014/main" id="{2C5A4623-9587-0534-C229-139A2D70F799}"/>
              </a:ext>
            </a:extLst>
          </p:cNvPr>
          <p:cNvSpPr txBox="1"/>
          <p:nvPr/>
        </p:nvSpPr>
        <p:spPr>
          <a:xfrm>
            <a:off x="3886200" y="5881032"/>
            <a:ext cx="1981200" cy="738664"/>
          </a:xfrm>
          <a:prstGeom prst="rect">
            <a:avLst/>
          </a:prstGeom>
          <a:noFill/>
        </p:spPr>
        <p:txBody>
          <a:bodyPr wrap="square" rtlCol="0">
            <a:spAutoFit/>
          </a:bodyPr>
          <a:lstStyle/>
          <a:p>
            <a:r>
              <a:rPr lang="en-US" sz="2400" dirty="0"/>
              <a:t>Hurray, I got it </a:t>
            </a:r>
            <a:r>
              <a:rPr lang="en-US" dirty="0"/>
              <a:t>.</a:t>
            </a:r>
            <a:endParaRPr lang="en-IN" dirty="0"/>
          </a:p>
        </p:txBody>
      </p:sp>
    </p:spTree>
    <p:extLst>
      <p:ext uri="{BB962C8B-B14F-4D97-AF65-F5344CB8AC3E}">
        <p14:creationId xmlns:p14="http://schemas.microsoft.com/office/powerpoint/2010/main" val="3389232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2" presetClass="entr" presetSubtype="4" fill="hold" nodeType="afterEffect">
                                  <p:stCondLst>
                                    <p:cond delay="0"/>
                                  </p:stCondLst>
                                  <p:childTnLst>
                                    <p:set>
                                      <p:cBhvr>
                                        <p:cTn id="17" dur="1" fill="hold">
                                          <p:stCondLst>
                                            <p:cond delay="0"/>
                                          </p:stCondLst>
                                        </p:cTn>
                                        <p:tgtEl>
                                          <p:spTgt spid="7">
                                            <p:txEl>
                                              <p:pRg st="0" end="0"/>
                                            </p:txEl>
                                          </p:spTgt>
                                        </p:tgtEl>
                                        <p:attrNameLst>
                                          <p:attrName>style.visibility</p:attrName>
                                        </p:attrNameLst>
                                      </p:cBhvr>
                                      <p:to>
                                        <p:strVal val="visible"/>
                                      </p:to>
                                    </p:set>
                                    <p:anim calcmode="lin" valueType="num">
                                      <p:cBhvr additive="base">
                                        <p:cTn id="18"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42" presetClass="entr" presetSubtype="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1000"/>
                                        <p:tgtEl>
                                          <p:spTgt spid="11"/>
                                        </p:tgtEl>
                                      </p:cBhvr>
                                    </p:animEffect>
                                    <p:anim calcmode="lin" valueType="num">
                                      <p:cBhvr>
                                        <p:cTn id="24" dur="1000" fill="hold"/>
                                        <p:tgtEl>
                                          <p:spTgt spid="11"/>
                                        </p:tgtEl>
                                        <p:attrNameLst>
                                          <p:attrName>ppt_x</p:attrName>
                                        </p:attrNameLst>
                                      </p:cBhvr>
                                      <p:tavLst>
                                        <p:tav tm="0">
                                          <p:val>
                                            <p:strVal val="#ppt_x"/>
                                          </p:val>
                                        </p:tav>
                                        <p:tav tm="100000">
                                          <p:val>
                                            <p:strVal val="#ppt_x"/>
                                          </p:val>
                                        </p:tav>
                                      </p:tavLst>
                                    </p:anim>
                                    <p:anim calcmode="lin" valueType="num">
                                      <p:cBhvr>
                                        <p:cTn id="25" dur="1000" fill="hold"/>
                                        <p:tgtEl>
                                          <p:spTgt spid="11"/>
                                        </p:tgtEl>
                                        <p:attrNameLst>
                                          <p:attrName>ppt_y</p:attrName>
                                        </p:attrNameLst>
                                      </p:cBhvr>
                                      <p:tavLst>
                                        <p:tav tm="0">
                                          <p:val>
                                            <p:strVal val="#ppt_y+.1"/>
                                          </p:val>
                                        </p:tav>
                                        <p:tav tm="100000">
                                          <p:val>
                                            <p:strVal val="#ppt_y"/>
                                          </p:val>
                                        </p:tav>
                                      </p:tavLst>
                                    </p:anim>
                                  </p:childTnLst>
                                </p:cTn>
                              </p:par>
                            </p:childTnLst>
                          </p:cTn>
                        </p:par>
                        <p:par>
                          <p:cTn id="26" fill="hold">
                            <p:stCondLst>
                              <p:cond delay="3000"/>
                            </p:stCondLst>
                            <p:childTnLst>
                              <p:par>
                                <p:cTn id="27" presetID="2" presetClass="entr" presetSubtype="4"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additive="base">
                                        <p:cTn id="29" dur="500" fill="hold"/>
                                        <p:tgtEl>
                                          <p:spTgt spid="20"/>
                                        </p:tgtEl>
                                        <p:attrNameLst>
                                          <p:attrName>ppt_x</p:attrName>
                                        </p:attrNameLst>
                                      </p:cBhvr>
                                      <p:tavLst>
                                        <p:tav tm="0">
                                          <p:val>
                                            <p:strVal val="#ppt_x"/>
                                          </p:val>
                                        </p:tav>
                                        <p:tav tm="100000">
                                          <p:val>
                                            <p:strVal val="#ppt_x"/>
                                          </p:val>
                                        </p:tav>
                                      </p:tavLst>
                                    </p:anim>
                                    <p:anim calcmode="lin" valueType="num">
                                      <p:cBhvr additive="base">
                                        <p:cTn id="30" dur="500" fill="hold"/>
                                        <p:tgtEl>
                                          <p:spTgt spid="20"/>
                                        </p:tgtEl>
                                        <p:attrNameLst>
                                          <p:attrName>ppt_y</p:attrName>
                                        </p:attrNameLst>
                                      </p:cBhvr>
                                      <p:tavLst>
                                        <p:tav tm="0">
                                          <p:val>
                                            <p:strVal val="1+#ppt_h/2"/>
                                          </p:val>
                                        </p:tav>
                                        <p:tav tm="100000">
                                          <p:val>
                                            <p:strVal val="#ppt_y"/>
                                          </p:val>
                                        </p:tav>
                                      </p:tavLst>
                                    </p:anim>
                                  </p:childTnLst>
                                </p:cTn>
                              </p:par>
                            </p:childTnLst>
                          </p:cTn>
                        </p:par>
                        <p:par>
                          <p:cTn id="31" fill="hold">
                            <p:stCondLst>
                              <p:cond delay="3500"/>
                            </p:stCondLst>
                            <p:childTnLst>
                              <p:par>
                                <p:cTn id="32" presetID="2" presetClass="entr" presetSubtype="4" fill="hold" nodeType="afterEffect">
                                  <p:stCondLst>
                                    <p:cond delay="0"/>
                                  </p:stCondLst>
                                  <p:childTnLst>
                                    <p:set>
                                      <p:cBhvr>
                                        <p:cTn id="33" dur="1" fill="hold">
                                          <p:stCondLst>
                                            <p:cond delay="0"/>
                                          </p:stCondLst>
                                        </p:cTn>
                                        <p:tgtEl>
                                          <p:spTgt spid="21">
                                            <p:txEl>
                                              <p:pRg st="0" end="0"/>
                                            </p:txEl>
                                          </p:spTgt>
                                        </p:tgtEl>
                                        <p:attrNameLst>
                                          <p:attrName>style.visibility</p:attrName>
                                        </p:attrNameLst>
                                      </p:cBhvr>
                                      <p:to>
                                        <p:strVal val="visible"/>
                                      </p:to>
                                    </p:set>
                                    <p:anim calcmode="lin" valueType="num">
                                      <p:cBhvr additive="base">
                                        <p:cTn id="34"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par>
                          <p:cTn id="36" fill="hold">
                            <p:stCondLst>
                              <p:cond delay="4000"/>
                            </p:stCondLst>
                            <p:childTnLst>
                              <p:par>
                                <p:cTn id="37" presetID="2" presetClass="entr" presetSubtype="4" fill="hold" nodeType="afterEffect">
                                  <p:stCondLst>
                                    <p:cond delay="0"/>
                                  </p:stCondLst>
                                  <p:childTnLst>
                                    <p:set>
                                      <p:cBhvr>
                                        <p:cTn id="38" dur="1" fill="hold">
                                          <p:stCondLst>
                                            <p:cond delay="0"/>
                                          </p:stCondLst>
                                        </p:cTn>
                                        <p:tgtEl>
                                          <p:spTgt spid="21">
                                            <p:txEl>
                                              <p:pRg st="2" end="2"/>
                                            </p:txEl>
                                          </p:spTgt>
                                        </p:tgtEl>
                                        <p:attrNameLst>
                                          <p:attrName>style.visibility</p:attrName>
                                        </p:attrNameLst>
                                      </p:cBhvr>
                                      <p:to>
                                        <p:strVal val="visible"/>
                                      </p:to>
                                    </p:set>
                                    <p:anim calcmode="lin" valueType="num">
                                      <p:cBhvr additive="base">
                                        <p:cTn id="39" dur="500" fill="hold"/>
                                        <p:tgtEl>
                                          <p:spTgt spid="21">
                                            <p:txEl>
                                              <p:pRg st="2" end="2"/>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additive="base">
                                        <p:cTn id="45" dur="500" fill="hold"/>
                                        <p:tgtEl>
                                          <p:spTgt spid="26"/>
                                        </p:tgtEl>
                                        <p:attrNameLst>
                                          <p:attrName>ppt_x</p:attrName>
                                        </p:attrNameLst>
                                      </p:cBhvr>
                                      <p:tavLst>
                                        <p:tav tm="0">
                                          <p:val>
                                            <p:strVal val="#ppt_x"/>
                                          </p:val>
                                        </p:tav>
                                        <p:tav tm="100000">
                                          <p:val>
                                            <p:strVal val="#ppt_x"/>
                                          </p:val>
                                        </p:tav>
                                      </p:tavLst>
                                    </p:anim>
                                    <p:anim calcmode="lin" valueType="num">
                                      <p:cBhvr additive="base">
                                        <p:cTn id="4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27">
                                            <p:txEl>
                                              <p:pRg st="0" end="0"/>
                                            </p:txEl>
                                          </p:spTgt>
                                        </p:tgtEl>
                                        <p:attrNameLst>
                                          <p:attrName>style.visibility</p:attrName>
                                        </p:attrNameLst>
                                      </p:cBhvr>
                                      <p:to>
                                        <p:strVal val="visible"/>
                                      </p:to>
                                    </p:set>
                                    <p:animEffect transition="in" filter="fade">
                                      <p:cBhvr>
                                        <p:cTn id="51" dur="1000"/>
                                        <p:tgtEl>
                                          <p:spTgt spid="27">
                                            <p:txEl>
                                              <p:pRg st="0" end="0"/>
                                            </p:txEl>
                                          </p:spTgt>
                                        </p:tgtEl>
                                      </p:cBhvr>
                                    </p:animEffect>
                                    <p:anim calcmode="lin" valueType="num">
                                      <p:cBhvr>
                                        <p:cTn id="52"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53" dur="10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2" presetClass="entr" presetSubtype="4" fill="hold" nodeType="afterEffect">
                                  <p:stCondLst>
                                    <p:cond delay="0"/>
                                  </p:stCondLst>
                                  <p:childTnLst>
                                    <p:set>
                                      <p:cBhvr>
                                        <p:cTn id="56" dur="1" fill="hold">
                                          <p:stCondLst>
                                            <p:cond delay="0"/>
                                          </p:stCondLst>
                                        </p:cTn>
                                        <p:tgtEl>
                                          <p:spTgt spid="29"/>
                                        </p:tgtEl>
                                        <p:attrNameLst>
                                          <p:attrName>style.visibility</p:attrName>
                                        </p:attrNameLst>
                                      </p:cBhvr>
                                      <p:to>
                                        <p:strVal val="visible"/>
                                      </p:to>
                                    </p:set>
                                    <p:anim calcmode="lin" valueType="num">
                                      <p:cBhvr additive="base">
                                        <p:cTn id="57" dur="500" fill="hold"/>
                                        <p:tgtEl>
                                          <p:spTgt spid="29"/>
                                        </p:tgtEl>
                                        <p:attrNameLst>
                                          <p:attrName>ppt_x</p:attrName>
                                        </p:attrNameLst>
                                      </p:cBhvr>
                                      <p:tavLst>
                                        <p:tav tm="0">
                                          <p:val>
                                            <p:strVal val="#ppt_x"/>
                                          </p:val>
                                        </p:tav>
                                        <p:tav tm="100000">
                                          <p:val>
                                            <p:strVal val="#ppt_x"/>
                                          </p:val>
                                        </p:tav>
                                      </p:tavLst>
                                    </p:anim>
                                    <p:anim calcmode="lin" valueType="num">
                                      <p:cBhvr additive="base">
                                        <p:cTn id="58" dur="500" fill="hold"/>
                                        <p:tgtEl>
                                          <p:spTgt spid="29"/>
                                        </p:tgtEl>
                                        <p:attrNameLst>
                                          <p:attrName>ppt_y</p:attrName>
                                        </p:attrNameLst>
                                      </p:cBhvr>
                                      <p:tavLst>
                                        <p:tav tm="0">
                                          <p:val>
                                            <p:strVal val="1+#ppt_h/2"/>
                                          </p:val>
                                        </p:tav>
                                        <p:tav tm="100000">
                                          <p:val>
                                            <p:strVal val="#ppt_y"/>
                                          </p:val>
                                        </p:tav>
                                      </p:tavLst>
                                    </p:anim>
                                  </p:childTnLst>
                                </p:cTn>
                              </p:par>
                            </p:childTnLst>
                          </p:cTn>
                        </p:par>
                        <p:par>
                          <p:cTn id="59" fill="hold">
                            <p:stCondLst>
                              <p:cond delay="1500"/>
                            </p:stCondLst>
                            <p:childTnLst>
                              <p:par>
                                <p:cTn id="60" presetID="2" presetClass="entr" presetSubtype="4" fill="hold" nodeType="afterEffect">
                                  <p:stCondLst>
                                    <p:cond delay="0"/>
                                  </p:stCondLst>
                                  <p:childTnLst>
                                    <p:set>
                                      <p:cBhvr>
                                        <p:cTn id="61" dur="1" fill="hold">
                                          <p:stCondLst>
                                            <p:cond delay="0"/>
                                          </p:stCondLst>
                                        </p:cTn>
                                        <p:tgtEl>
                                          <p:spTgt spid="30">
                                            <p:txEl>
                                              <p:pRg st="0" end="0"/>
                                            </p:txEl>
                                          </p:spTgt>
                                        </p:tgtEl>
                                        <p:attrNameLst>
                                          <p:attrName>style.visibility</p:attrName>
                                        </p:attrNameLst>
                                      </p:cBhvr>
                                      <p:to>
                                        <p:strVal val="visible"/>
                                      </p:to>
                                    </p:set>
                                    <p:anim calcmode="lin" valueType="num">
                                      <p:cBhvr additive="base">
                                        <p:cTn id="6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0">
                                            <p:txEl>
                                              <p:pRg st="0" end="0"/>
                                            </p:txEl>
                                          </p:spTgt>
                                        </p:tgtEl>
                                        <p:attrNameLst>
                                          <p:attrName>ppt_y</p:attrName>
                                        </p:attrNameLst>
                                      </p:cBhvr>
                                      <p:tavLst>
                                        <p:tav tm="0">
                                          <p:val>
                                            <p:strVal val="1+#ppt_h/2"/>
                                          </p:val>
                                        </p:tav>
                                        <p:tav tm="100000">
                                          <p:val>
                                            <p:strVal val="#ppt_y"/>
                                          </p:val>
                                        </p:tav>
                                      </p:tavLst>
                                    </p:anim>
                                  </p:childTnLst>
                                </p:cTn>
                              </p:par>
                            </p:childTnLst>
                          </p:cTn>
                        </p:par>
                        <p:par>
                          <p:cTn id="64" fill="hold">
                            <p:stCondLst>
                              <p:cond delay="2000"/>
                            </p:stCondLst>
                            <p:childTnLst>
                              <p:par>
                                <p:cTn id="65" presetID="31" presetClass="entr" presetSubtype="0" fill="hold" nodeType="after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p:cTn id="67" dur="1000" fill="hold"/>
                                        <p:tgtEl>
                                          <p:spTgt spid="24"/>
                                        </p:tgtEl>
                                        <p:attrNameLst>
                                          <p:attrName>ppt_w</p:attrName>
                                        </p:attrNameLst>
                                      </p:cBhvr>
                                      <p:tavLst>
                                        <p:tav tm="0">
                                          <p:val>
                                            <p:fltVal val="0"/>
                                          </p:val>
                                        </p:tav>
                                        <p:tav tm="100000">
                                          <p:val>
                                            <p:strVal val="#ppt_w"/>
                                          </p:val>
                                        </p:tav>
                                      </p:tavLst>
                                    </p:anim>
                                    <p:anim calcmode="lin" valueType="num">
                                      <p:cBhvr>
                                        <p:cTn id="68" dur="1000" fill="hold"/>
                                        <p:tgtEl>
                                          <p:spTgt spid="24"/>
                                        </p:tgtEl>
                                        <p:attrNameLst>
                                          <p:attrName>ppt_h</p:attrName>
                                        </p:attrNameLst>
                                      </p:cBhvr>
                                      <p:tavLst>
                                        <p:tav tm="0">
                                          <p:val>
                                            <p:fltVal val="0"/>
                                          </p:val>
                                        </p:tav>
                                        <p:tav tm="100000">
                                          <p:val>
                                            <p:strVal val="#ppt_h"/>
                                          </p:val>
                                        </p:tav>
                                      </p:tavLst>
                                    </p:anim>
                                    <p:anim calcmode="lin" valueType="num">
                                      <p:cBhvr>
                                        <p:cTn id="69" dur="1000" fill="hold"/>
                                        <p:tgtEl>
                                          <p:spTgt spid="24"/>
                                        </p:tgtEl>
                                        <p:attrNameLst>
                                          <p:attrName>style.rotation</p:attrName>
                                        </p:attrNameLst>
                                      </p:cBhvr>
                                      <p:tavLst>
                                        <p:tav tm="0">
                                          <p:val>
                                            <p:fltVal val="90"/>
                                          </p:val>
                                        </p:tav>
                                        <p:tav tm="100000">
                                          <p:val>
                                            <p:fltVal val="0"/>
                                          </p:val>
                                        </p:tav>
                                      </p:tavLst>
                                    </p:anim>
                                    <p:animEffect transition="in" filter="fade">
                                      <p:cBhvr>
                                        <p:cTn id="70"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2274F4ED-EB0A-3348-B29B-09BD34911B40}"/>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AC5B1338-9117-2BE8-22AA-A38EDC0DBF74}"/>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83723A53-ACA8-6268-6659-6CA3C3C3A77D}"/>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00963713-6760-6EB9-0D22-7E5F677E06F9}"/>
              </a:ext>
            </a:extLst>
          </p:cNvPr>
          <p:cNvPicPr>
            <a:picLocks noChangeAspect="1"/>
          </p:cNvPicPr>
          <p:nvPr/>
        </p:nvPicPr>
        <p:blipFill>
          <a:blip r:embed="rId5"/>
          <a:stretch>
            <a:fillRect/>
          </a:stretch>
        </p:blipFill>
        <p:spPr>
          <a:xfrm>
            <a:off x="81645" y="82489"/>
            <a:ext cx="1670956" cy="1620030"/>
          </a:xfrm>
          <a:prstGeom prst="rect">
            <a:avLst/>
          </a:prstGeom>
        </p:spPr>
      </p:pic>
      <p:sp>
        <p:nvSpPr>
          <p:cNvPr id="6" name="TextBox 5">
            <a:extLst>
              <a:ext uri="{FF2B5EF4-FFF2-40B4-BE49-F238E27FC236}">
                <a16:creationId xmlns:a16="http://schemas.microsoft.com/office/drawing/2014/main" id="{9B0FEF17-2EDC-9165-0068-800D67B2508B}"/>
              </a:ext>
            </a:extLst>
          </p:cNvPr>
          <p:cNvSpPr txBox="1"/>
          <p:nvPr/>
        </p:nvSpPr>
        <p:spPr>
          <a:xfrm>
            <a:off x="1752601" y="795897"/>
            <a:ext cx="16663176" cy="954107"/>
          </a:xfrm>
          <a:prstGeom prst="rect">
            <a:avLst/>
          </a:prstGeom>
          <a:noFill/>
        </p:spPr>
        <p:txBody>
          <a:bodyPr wrap="square">
            <a:spAutoFit/>
          </a:bodyPr>
          <a:lstStyle/>
          <a:p>
            <a:r>
              <a:rPr lang="en-US" sz="2800" dirty="0">
                <a:solidFill>
                  <a:schemeClr val="bg1"/>
                </a:solidFill>
              </a:rPr>
              <a:t>6. List down the compounded annual growth rate (CAGR) in 4-wheeler units for the top 5 makers </a:t>
            </a:r>
          </a:p>
          <a:p>
            <a:r>
              <a:rPr lang="en-US" sz="2800" dirty="0">
                <a:solidFill>
                  <a:schemeClr val="bg1"/>
                </a:solidFill>
              </a:rPr>
              <a:t>    from 2022 to 2024?</a:t>
            </a:r>
            <a:endParaRPr lang="en-IN" sz="2800" dirty="0">
              <a:solidFill>
                <a:schemeClr val="bg1"/>
              </a:solidFill>
            </a:endParaRPr>
          </a:p>
        </p:txBody>
      </p:sp>
      <p:pic>
        <p:nvPicPr>
          <p:cNvPr id="5" name="Picture 4">
            <a:extLst>
              <a:ext uri="{FF2B5EF4-FFF2-40B4-BE49-F238E27FC236}">
                <a16:creationId xmlns:a16="http://schemas.microsoft.com/office/drawing/2014/main" id="{609CFC0B-0917-A758-A7CB-A56BCD919F0D}"/>
              </a:ext>
            </a:extLst>
          </p:cNvPr>
          <p:cNvPicPr>
            <a:picLocks noChangeAspect="1"/>
          </p:cNvPicPr>
          <p:nvPr/>
        </p:nvPicPr>
        <p:blipFill>
          <a:blip r:embed="rId6"/>
          <a:stretch>
            <a:fillRect/>
          </a:stretch>
        </p:blipFill>
        <p:spPr>
          <a:xfrm>
            <a:off x="1981200" y="2171700"/>
            <a:ext cx="13639800" cy="6944694"/>
          </a:xfrm>
          <a:prstGeom prst="rect">
            <a:avLst/>
          </a:prstGeom>
        </p:spPr>
      </p:pic>
    </p:spTree>
    <p:extLst>
      <p:ext uri="{BB962C8B-B14F-4D97-AF65-F5344CB8AC3E}">
        <p14:creationId xmlns:p14="http://schemas.microsoft.com/office/powerpoint/2010/main" val="643658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2129FF0D-0FD4-D5B8-C309-295057EAFA7B}"/>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170F3B72-7AA7-DEC5-991B-F0D6409B6CB8}"/>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6622071A-AAA3-EB0D-C6C6-8DC608C8FB35}"/>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C7F6F2AF-EF05-8681-A47D-817F8EF60110}"/>
              </a:ext>
            </a:extLst>
          </p:cNvPr>
          <p:cNvPicPr>
            <a:picLocks noChangeAspect="1"/>
          </p:cNvPicPr>
          <p:nvPr/>
        </p:nvPicPr>
        <p:blipFill>
          <a:blip r:embed="rId5"/>
          <a:stretch>
            <a:fillRect/>
          </a:stretch>
        </p:blipFill>
        <p:spPr>
          <a:xfrm>
            <a:off x="81645" y="82489"/>
            <a:ext cx="1670956" cy="1620030"/>
          </a:xfrm>
          <a:prstGeom prst="rect">
            <a:avLst/>
          </a:prstGeom>
        </p:spPr>
      </p:pic>
      <p:pic>
        <p:nvPicPr>
          <p:cNvPr id="3" name="Picture 2">
            <a:extLst>
              <a:ext uri="{FF2B5EF4-FFF2-40B4-BE49-F238E27FC236}">
                <a16:creationId xmlns:a16="http://schemas.microsoft.com/office/drawing/2014/main" id="{02BEC657-0DB2-2E60-8AB2-4EEB6D319081}"/>
              </a:ext>
            </a:extLst>
          </p:cNvPr>
          <p:cNvPicPr>
            <a:picLocks noChangeAspect="1"/>
          </p:cNvPicPr>
          <p:nvPr/>
        </p:nvPicPr>
        <p:blipFill>
          <a:blip r:embed="rId6"/>
          <a:stretch>
            <a:fillRect/>
          </a:stretch>
        </p:blipFill>
        <p:spPr>
          <a:xfrm>
            <a:off x="1970020" y="919447"/>
            <a:ext cx="13956073" cy="4277322"/>
          </a:xfrm>
          <a:prstGeom prst="rect">
            <a:avLst/>
          </a:prstGeom>
        </p:spPr>
      </p:pic>
      <p:pic>
        <p:nvPicPr>
          <p:cNvPr id="8" name="Picture 7">
            <a:extLst>
              <a:ext uri="{FF2B5EF4-FFF2-40B4-BE49-F238E27FC236}">
                <a16:creationId xmlns:a16="http://schemas.microsoft.com/office/drawing/2014/main" id="{D2AB1687-E465-B479-7E87-69BF268387C0}"/>
              </a:ext>
            </a:extLst>
          </p:cNvPr>
          <p:cNvPicPr>
            <a:picLocks noChangeAspect="1"/>
          </p:cNvPicPr>
          <p:nvPr/>
        </p:nvPicPr>
        <p:blipFill>
          <a:blip r:embed="rId7"/>
          <a:stretch>
            <a:fillRect/>
          </a:stretch>
        </p:blipFill>
        <p:spPr>
          <a:xfrm>
            <a:off x="1986350" y="5870458"/>
            <a:ext cx="13956072" cy="3768842"/>
          </a:xfrm>
          <a:prstGeom prst="rect">
            <a:avLst/>
          </a:prstGeom>
        </p:spPr>
      </p:pic>
    </p:spTree>
    <p:extLst>
      <p:ext uri="{BB962C8B-B14F-4D97-AF65-F5344CB8AC3E}">
        <p14:creationId xmlns:p14="http://schemas.microsoft.com/office/powerpoint/2010/main" val="2599976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46315A9A-ADE3-34BD-85BD-DCD2EA83F70D}"/>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FC6E6F04-4E6B-9CC7-74F2-212377228265}"/>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1C3C897C-017F-AB93-92F1-1A23E15F419F}"/>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7875980A-9482-17E3-8123-3ABCF8564D67}"/>
              </a:ext>
            </a:extLst>
          </p:cNvPr>
          <p:cNvPicPr>
            <a:picLocks noChangeAspect="1"/>
          </p:cNvPicPr>
          <p:nvPr/>
        </p:nvPicPr>
        <p:blipFill>
          <a:blip r:embed="rId5"/>
          <a:stretch>
            <a:fillRect/>
          </a:stretch>
        </p:blipFill>
        <p:spPr>
          <a:xfrm>
            <a:off x="81645" y="82489"/>
            <a:ext cx="1670956" cy="1620030"/>
          </a:xfrm>
          <a:prstGeom prst="rect">
            <a:avLst/>
          </a:prstGeom>
        </p:spPr>
      </p:pic>
      <p:sp>
        <p:nvSpPr>
          <p:cNvPr id="6" name="TextBox 5">
            <a:extLst>
              <a:ext uri="{FF2B5EF4-FFF2-40B4-BE49-F238E27FC236}">
                <a16:creationId xmlns:a16="http://schemas.microsoft.com/office/drawing/2014/main" id="{87A3F098-EA62-6BBF-7BDD-301EA14D82C7}"/>
              </a:ext>
            </a:extLst>
          </p:cNvPr>
          <p:cNvSpPr txBox="1"/>
          <p:nvPr/>
        </p:nvSpPr>
        <p:spPr>
          <a:xfrm>
            <a:off x="1752601" y="795897"/>
            <a:ext cx="16663176" cy="954107"/>
          </a:xfrm>
          <a:prstGeom prst="rect">
            <a:avLst/>
          </a:prstGeom>
          <a:noFill/>
        </p:spPr>
        <p:txBody>
          <a:bodyPr wrap="square">
            <a:spAutoFit/>
          </a:bodyPr>
          <a:lstStyle/>
          <a:p>
            <a:r>
              <a:rPr lang="en-US" sz="2800" dirty="0">
                <a:solidFill>
                  <a:schemeClr val="bg1"/>
                </a:solidFill>
              </a:rPr>
              <a:t>7. List down the top 10 states that had the highest compounded annual growth rate (CAGR) from </a:t>
            </a:r>
          </a:p>
          <a:p>
            <a:r>
              <a:rPr lang="en-US" sz="2800" dirty="0">
                <a:solidFill>
                  <a:schemeClr val="bg1"/>
                </a:solidFill>
              </a:rPr>
              <a:t>    2022 to 2024 in total vehicles sold.</a:t>
            </a:r>
            <a:endParaRPr lang="en-IN" sz="2800" dirty="0">
              <a:solidFill>
                <a:schemeClr val="bg1"/>
              </a:solidFill>
            </a:endParaRPr>
          </a:p>
        </p:txBody>
      </p:sp>
      <p:pic>
        <p:nvPicPr>
          <p:cNvPr id="3" name="Picture 2">
            <a:extLst>
              <a:ext uri="{FF2B5EF4-FFF2-40B4-BE49-F238E27FC236}">
                <a16:creationId xmlns:a16="http://schemas.microsoft.com/office/drawing/2014/main" id="{C15942BC-27AF-E5A8-8687-332194B2B35E}"/>
              </a:ext>
            </a:extLst>
          </p:cNvPr>
          <p:cNvPicPr>
            <a:picLocks noChangeAspect="1"/>
          </p:cNvPicPr>
          <p:nvPr/>
        </p:nvPicPr>
        <p:blipFill>
          <a:blip r:embed="rId6"/>
          <a:stretch>
            <a:fillRect/>
          </a:stretch>
        </p:blipFill>
        <p:spPr>
          <a:xfrm>
            <a:off x="1905000" y="2526460"/>
            <a:ext cx="13944600" cy="6655640"/>
          </a:xfrm>
          <a:prstGeom prst="rect">
            <a:avLst/>
          </a:prstGeom>
        </p:spPr>
      </p:pic>
    </p:spTree>
    <p:extLst>
      <p:ext uri="{BB962C8B-B14F-4D97-AF65-F5344CB8AC3E}">
        <p14:creationId xmlns:p14="http://schemas.microsoft.com/office/powerpoint/2010/main" val="1419823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5" name="TextBox 5"/>
          <p:cNvSpPr txBox="1"/>
          <p:nvPr/>
        </p:nvSpPr>
        <p:spPr>
          <a:xfrm>
            <a:off x="2183661" y="2271068"/>
            <a:ext cx="13349408" cy="1389483"/>
          </a:xfrm>
          <a:prstGeom prst="rect">
            <a:avLst/>
          </a:prstGeom>
        </p:spPr>
        <p:txBody>
          <a:bodyPr lIns="0" tIns="0" rIns="0" bIns="0" rtlCol="0" anchor="t">
            <a:spAutoFit/>
          </a:bodyPr>
          <a:lstStyle/>
          <a:p>
            <a:pPr algn="l">
              <a:lnSpc>
                <a:spcPts val="12077"/>
              </a:lnSpc>
            </a:pPr>
            <a:r>
              <a:rPr lang="en-US" sz="8800" dirty="0">
                <a:solidFill>
                  <a:srgbClr val="38B6FF"/>
                </a:solidFill>
                <a:latin typeface="Academy"/>
                <a:ea typeface="Academy"/>
                <a:cs typeface="Academy"/>
                <a:sym typeface="Academy"/>
              </a:rPr>
              <a:t>ELECTRIC VEHICLES</a:t>
            </a:r>
          </a:p>
        </p:txBody>
      </p:sp>
      <p:sp>
        <p:nvSpPr>
          <p:cNvPr id="6" name="Freeform 6"/>
          <p:cNvSpPr/>
          <p:nvPr/>
        </p:nvSpPr>
        <p:spPr>
          <a:xfrm>
            <a:off x="8972767" y="4594239"/>
            <a:ext cx="9315233" cy="4758331"/>
          </a:xfrm>
          <a:custGeom>
            <a:avLst/>
            <a:gdLst/>
            <a:ahLst/>
            <a:cxnLst/>
            <a:rect l="l" t="t" r="r" b="b"/>
            <a:pathLst>
              <a:path w="9315233" h="4758331">
                <a:moveTo>
                  <a:pt x="0" y="0"/>
                </a:moveTo>
                <a:lnTo>
                  <a:pt x="9315233" y="0"/>
                </a:lnTo>
                <a:lnTo>
                  <a:pt x="9315233" y="4758331"/>
                </a:lnTo>
                <a:lnTo>
                  <a:pt x="0" y="4758331"/>
                </a:lnTo>
                <a:lnTo>
                  <a:pt x="0" y="0"/>
                </a:lnTo>
                <a:close/>
              </a:path>
            </a:pathLst>
          </a:custGeom>
          <a:blipFill>
            <a:blip r:embed="rId3"/>
            <a:stretch>
              <a:fillRect l="-12006" t="-48433" r="-37110" b="-46059"/>
            </a:stretch>
          </a:blipFill>
        </p:spPr>
        <p:txBody>
          <a:bodyPr/>
          <a:lstStyle/>
          <a:p>
            <a:endParaRPr lang="en-IN" dirty="0"/>
          </a:p>
        </p:txBody>
      </p:sp>
      <p:sp>
        <p:nvSpPr>
          <p:cNvPr id="14" name="Freeform 14"/>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5" name="Freeform 15"/>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25" name="TextBox 24">
            <a:extLst>
              <a:ext uri="{FF2B5EF4-FFF2-40B4-BE49-F238E27FC236}">
                <a16:creationId xmlns:a16="http://schemas.microsoft.com/office/drawing/2014/main" id="{D69A11CF-2AC7-7040-733A-330297639EB0}"/>
              </a:ext>
            </a:extLst>
          </p:cNvPr>
          <p:cNvSpPr txBox="1"/>
          <p:nvPr/>
        </p:nvSpPr>
        <p:spPr>
          <a:xfrm>
            <a:off x="4038600" y="4229100"/>
            <a:ext cx="6705600" cy="1723549"/>
          </a:xfrm>
          <a:prstGeom prst="rect">
            <a:avLst/>
          </a:prstGeom>
          <a:noFill/>
        </p:spPr>
        <p:txBody>
          <a:bodyPr wrap="square" rtlCol="0">
            <a:spAutoFit/>
          </a:bodyPr>
          <a:lstStyle/>
          <a:p>
            <a:r>
              <a:rPr lang="en-US" sz="8800" dirty="0">
                <a:solidFill>
                  <a:srgbClr val="38B6FF"/>
                </a:solidFill>
                <a:latin typeface="Academy"/>
              </a:rPr>
              <a:t>ANALYSIS</a:t>
            </a:r>
          </a:p>
          <a:p>
            <a:r>
              <a:rPr lang="en-US" dirty="0"/>
              <a:t> </a:t>
            </a:r>
            <a:endParaRPr lang="en-IN" dirty="0"/>
          </a:p>
        </p:txBody>
      </p:sp>
      <p:sp>
        <p:nvSpPr>
          <p:cNvPr id="26" name="TextBox 25">
            <a:extLst>
              <a:ext uri="{FF2B5EF4-FFF2-40B4-BE49-F238E27FC236}">
                <a16:creationId xmlns:a16="http://schemas.microsoft.com/office/drawing/2014/main" id="{F5A29D93-940F-7C64-6F13-579232644D25}"/>
              </a:ext>
            </a:extLst>
          </p:cNvPr>
          <p:cNvSpPr txBox="1"/>
          <p:nvPr/>
        </p:nvSpPr>
        <p:spPr>
          <a:xfrm>
            <a:off x="1752600" y="6132016"/>
            <a:ext cx="6831639" cy="707886"/>
          </a:xfrm>
          <a:prstGeom prst="rect">
            <a:avLst/>
          </a:prstGeom>
          <a:noFill/>
        </p:spPr>
        <p:txBody>
          <a:bodyPr wrap="square" rtlCol="0">
            <a:spAutoFit/>
          </a:bodyPr>
          <a:lstStyle>
            <a:defPPr>
              <a:defRPr lang="en-US"/>
            </a:defPPr>
            <a:lvl1pPr>
              <a:defRPr sz="8800">
                <a:solidFill>
                  <a:srgbClr val="38B6FF"/>
                </a:solidFill>
                <a:latin typeface="Academy"/>
              </a:defRPr>
            </a:lvl1pPr>
          </a:lstStyle>
          <a:p>
            <a:r>
              <a:rPr lang="en-US" sz="4000" dirty="0">
                <a:solidFill>
                  <a:schemeClr val="bg1"/>
                </a:solidFill>
              </a:rPr>
              <a:t>USING SQL QUERIES  </a:t>
            </a:r>
            <a:endParaRPr lang="en-IN" sz="4000" dirty="0">
              <a:solidFill>
                <a:schemeClr val="bg1"/>
              </a:solidFill>
            </a:endParaRPr>
          </a:p>
        </p:txBody>
      </p:sp>
      <p:sp>
        <p:nvSpPr>
          <p:cNvPr id="35" name="TextBox 34">
            <a:extLst>
              <a:ext uri="{FF2B5EF4-FFF2-40B4-BE49-F238E27FC236}">
                <a16:creationId xmlns:a16="http://schemas.microsoft.com/office/drawing/2014/main" id="{585C7B1D-25A3-99EC-F5A2-256AAE381AAF}"/>
              </a:ext>
            </a:extLst>
          </p:cNvPr>
          <p:cNvSpPr txBox="1"/>
          <p:nvPr/>
        </p:nvSpPr>
        <p:spPr>
          <a:xfrm>
            <a:off x="457200" y="8015932"/>
            <a:ext cx="8815501" cy="830997"/>
          </a:xfrm>
          <a:prstGeom prst="rect">
            <a:avLst/>
          </a:prstGeom>
          <a:noFill/>
        </p:spPr>
        <p:txBody>
          <a:bodyPr wrap="square" rtlCol="0">
            <a:spAutoFit/>
          </a:bodyPr>
          <a:lstStyle/>
          <a:p>
            <a:r>
              <a:rPr lang="en-US" sz="2400" dirty="0">
                <a:solidFill>
                  <a:srgbClr val="92D050"/>
                </a:solidFill>
              </a:rPr>
              <a:t>Let's use data and SQL to analyze trends and drive a greener future with electric vehicles</a:t>
            </a:r>
            <a:r>
              <a:rPr lang="en-US" dirty="0">
                <a:solidFill>
                  <a:srgbClr val="92D050"/>
                </a:solidFill>
              </a:rPr>
              <a:t>.</a:t>
            </a:r>
            <a:endParaRPr lang="en-IN" dirty="0">
              <a:solidFill>
                <a:srgbClr val="92D050"/>
              </a:solidFill>
            </a:endParaRPr>
          </a:p>
        </p:txBody>
      </p:sp>
      <p:sp>
        <p:nvSpPr>
          <p:cNvPr id="38" name="TextBox 37">
            <a:extLst>
              <a:ext uri="{FF2B5EF4-FFF2-40B4-BE49-F238E27FC236}">
                <a16:creationId xmlns:a16="http://schemas.microsoft.com/office/drawing/2014/main" id="{59138F34-0D81-EB9F-BDC6-EDA221133AC7}"/>
              </a:ext>
            </a:extLst>
          </p:cNvPr>
          <p:cNvSpPr txBox="1"/>
          <p:nvPr/>
        </p:nvSpPr>
        <p:spPr>
          <a:xfrm>
            <a:off x="15011400" y="9579820"/>
            <a:ext cx="4114800" cy="369332"/>
          </a:xfrm>
          <a:prstGeom prst="rect">
            <a:avLst/>
          </a:prstGeom>
          <a:noFill/>
        </p:spPr>
        <p:txBody>
          <a:bodyPr wrap="square" rtlCol="0">
            <a:spAutoFit/>
          </a:bodyPr>
          <a:lstStyle/>
          <a:p>
            <a:r>
              <a:rPr lang="en-US" dirty="0">
                <a:solidFill>
                  <a:schemeClr val="bg1">
                    <a:lumMod val="95000"/>
                  </a:schemeClr>
                </a:solidFill>
              </a:rPr>
              <a:t>Presented By: Mahima Pathania </a:t>
            </a:r>
            <a:endParaRPr lang="en-IN" dirty="0">
              <a:solidFill>
                <a:schemeClr val="bg1">
                  <a:lumMod val="95000"/>
                </a:schemeClr>
              </a:solidFill>
            </a:endParaRPr>
          </a:p>
        </p:txBody>
      </p:sp>
      <p:pic>
        <p:nvPicPr>
          <p:cNvPr id="2" name="Picture 1" descr="A logo with a circle and a letter&#10;&#10;AI-generated content may be incorrect.">
            <a:extLst>
              <a:ext uri="{FF2B5EF4-FFF2-40B4-BE49-F238E27FC236}">
                <a16:creationId xmlns:a16="http://schemas.microsoft.com/office/drawing/2014/main" id="{91CF0AA2-93EF-52CC-7649-5F016C325369}"/>
              </a:ext>
            </a:extLst>
          </p:cNvPr>
          <p:cNvPicPr>
            <a:picLocks noChangeAspect="1"/>
          </p:cNvPicPr>
          <p:nvPr/>
        </p:nvPicPr>
        <p:blipFill>
          <a:blip r:embed="rId6"/>
          <a:stretch>
            <a:fillRect/>
          </a:stretch>
        </p:blipFill>
        <p:spPr>
          <a:xfrm>
            <a:off x="81645" y="82489"/>
            <a:ext cx="1670956" cy="16200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350F08AE-75AB-117C-6783-48F88B56D1F3}"/>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280F99B3-7A35-227A-CB7F-3CC614957DFB}"/>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AA8A2DB3-6A5D-F826-4619-362353C4AD39}"/>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F4BCB4A0-B245-15D5-9835-71771F103635}"/>
              </a:ext>
            </a:extLst>
          </p:cNvPr>
          <p:cNvPicPr>
            <a:picLocks noChangeAspect="1"/>
          </p:cNvPicPr>
          <p:nvPr/>
        </p:nvPicPr>
        <p:blipFill>
          <a:blip r:embed="rId5"/>
          <a:stretch>
            <a:fillRect/>
          </a:stretch>
        </p:blipFill>
        <p:spPr>
          <a:xfrm>
            <a:off x="81645" y="82489"/>
            <a:ext cx="1670956" cy="1620030"/>
          </a:xfrm>
          <a:prstGeom prst="rect">
            <a:avLst/>
          </a:prstGeom>
        </p:spPr>
      </p:pic>
      <p:pic>
        <p:nvPicPr>
          <p:cNvPr id="3" name="Picture 2">
            <a:extLst>
              <a:ext uri="{FF2B5EF4-FFF2-40B4-BE49-F238E27FC236}">
                <a16:creationId xmlns:a16="http://schemas.microsoft.com/office/drawing/2014/main" id="{84A2D894-62A9-4C75-2991-D9BEDB1EA56B}"/>
              </a:ext>
            </a:extLst>
          </p:cNvPr>
          <p:cNvPicPr>
            <a:picLocks noChangeAspect="1"/>
          </p:cNvPicPr>
          <p:nvPr/>
        </p:nvPicPr>
        <p:blipFill>
          <a:blip r:embed="rId6"/>
          <a:stretch>
            <a:fillRect/>
          </a:stretch>
        </p:blipFill>
        <p:spPr>
          <a:xfrm>
            <a:off x="2454729" y="5247558"/>
            <a:ext cx="13950042" cy="4355574"/>
          </a:xfrm>
          <a:prstGeom prst="rect">
            <a:avLst/>
          </a:prstGeom>
        </p:spPr>
      </p:pic>
      <p:pic>
        <p:nvPicPr>
          <p:cNvPr id="2" name="Picture 1">
            <a:extLst>
              <a:ext uri="{FF2B5EF4-FFF2-40B4-BE49-F238E27FC236}">
                <a16:creationId xmlns:a16="http://schemas.microsoft.com/office/drawing/2014/main" id="{DA8CF144-5795-53C7-6939-53D068A6A956}"/>
              </a:ext>
            </a:extLst>
          </p:cNvPr>
          <p:cNvPicPr>
            <a:picLocks noChangeAspect="1"/>
          </p:cNvPicPr>
          <p:nvPr/>
        </p:nvPicPr>
        <p:blipFill>
          <a:blip r:embed="rId7"/>
          <a:stretch>
            <a:fillRect/>
          </a:stretch>
        </p:blipFill>
        <p:spPr>
          <a:xfrm>
            <a:off x="2438400" y="787926"/>
            <a:ext cx="13966371" cy="4096322"/>
          </a:xfrm>
          <a:prstGeom prst="rect">
            <a:avLst/>
          </a:prstGeom>
        </p:spPr>
      </p:pic>
    </p:spTree>
    <p:extLst>
      <p:ext uri="{BB962C8B-B14F-4D97-AF65-F5344CB8AC3E}">
        <p14:creationId xmlns:p14="http://schemas.microsoft.com/office/powerpoint/2010/main" val="2133332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91409C16-8A3D-3293-C793-2FEAA1691773}"/>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80A44E11-F67A-7DA4-C3CF-B86B1BB8C43A}"/>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611F5E38-C283-3DF0-680E-CC0D386BC96B}"/>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B976D775-3E4B-009F-6623-1E13596E2431}"/>
              </a:ext>
            </a:extLst>
          </p:cNvPr>
          <p:cNvPicPr>
            <a:picLocks noChangeAspect="1"/>
          </p:cNvPicPr>
          <p:nvPr/>
        </p:nvPicPr>
        <p:blipFill>
          <a:blip r:embed="rId5"/>
          <a:stretch>
            <a:fillRect/>
          </a:stretch>
        </p:blipFill>
        <p:spPr>
          <a:xfrm>
            <a:off x="81645" y="82489"/>
            <a:ext cx="1670956" cy="1620030"/>
          </a:xfrm>
          <a:prstGeom prst="rect">
            <a:avLst/>
          </a:prstGeom>
        </p:spPr>
      </p:pic>
      <p:sp>
        <p:nvSpPr>
          <p:cNvPr id="6" name="TextBox 5">
            <a:extLst>
              <a:ext uri="{FF2B5EF4-FFF2-40B4-BE49-F238E27FC236}">
                <a16:creationId xmlns:a16="http://schemas.microsoft.com/office/drawing/2014/main" id="{444D727F-8F2C-8464-F433-61660B094DBC}"/>
              </a:ext>
            </a:extLst>
          </p:cNvPr>
          <p:cNvSpPr txBox="1"/>
          <p:nvPr/>
        </p:nvSpPr>
        <p:spPr>
          <a:xfrm>
            <a:off x="1752601" y="795897"/>
            <a:ext cx="16663176" cy="523220"/>
          </a:xfrm>
          <a:prstGeom prst="rect">
            <a:avLst/>
          </a:prstGeom>
          <a:noFill/>
        </p:spPr>
        <p:txBody>
          <a:bodyPr wrap="square">
            <a:spAutoFit/>
          </a:bodyPr>
          <a:lstStyle/>
          <a:p>
            <a:r>
              <a:rPr lang="en-US" sz="2800" dirty="0">
                <a:solidFill>
                  <a:schemeClr val="bg1"/>
                </a:solidFill>
              </a:rPr>
              <a:t>8. What are the peak and low season months for EV sales based on the data from 2022 to 2024?</a:t>
            </a:r>
            <a:endParaRPr lang="en-IN" sz="2800" dirty="0">
              <a:solidFill>
                <a:schemeClr val="bg1"/>
              </a:solidFill>
            </a:endParaRPr>
          </a:p>
        </p:txBody>
      </p:sp>
      <p:pic>
        <p:nvPicPr>
          <p:cNvPr id="5" name="Picture 4">
            <a:extLst>
              <a:ext uri="{FF2B5EF4-FFF2-40B4-BE49-F238E27FC236}">
                <a16:creationId xmlns:a16="http://schemas.microsoft.com/office/drawing/2014/main" id="{9E189322-CED7-FCEC-0DC1-4BFCD824A525}"/>
              </a:ext>
            </a:extLst>
          </p:cNvPr>
          <p:cNvPicPr>
            <a:picLocks noChangeAspect="1"/>
          </p:cNvPicPr>
          <p:nvPr/>
        </p:nvPicPr>
        <p:blipFill>
          <a:blip r:embed="rId6"/>
          <a:stretch>
            <a:fillRect/>
          </a:stretch>
        </p:blipFill>
        <p:spPr>
          <a:xfrm>
            <a:off x="2057400" y="1702518"/>
            <a:ext cx="13563600" cy="8317781"/>
          </a:xfrm>
          <a:prstGeom prst="rect">
            <a:avLst/>
          </a:prstGeom>
        </p:spPr>
      </p:pic>
    </p:spTree>
    <p:extLst>
      <p:ext uri="{BB962C8B-B14F-4D97-AF65-F5344CB8AC3E}">
        <p14:creationId xmlns:p14="http://schemas.microsoft.com/office/powerpoint/2010/main" val="1772687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D9F39DCF-7B44-54FA-44DF-EF1A96E0F46B}"/>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BBDC7046-C69F-8353-683B-67D0CE751387}"/>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FF59CB60-C7E4-0DFD-590B-89B804D98619}"/>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C8BE557A-6FF0-1543-F267-97C364C2911A}"/>
              </a:ext>
            </a:extLst>
          </p:cNvPr>
          <p:cNvPicPr>
            <a:picLocks noChangeAspect="1"/>
          </p:cNvPicPr>
          <p:nvPr/>
        </p:nvPicPr>
        <p:blipFill>
          <a:blip r:embed="rId5"/>
          <a:stretch>
            <a:fillRect/>
          </a:stretch>
        </p:blipFill>
        <p:spPr>
          <a:xfrm>
            <a:off x="81645" y="82489"/>
            <a:ext cx="1670956" cy="1620030"/>
          </a:xfrm>
          <a:prstGeom prst="rect">
            <a:avLst/>
          </a:prstGeom>
        </p:spPr>
      </p:pic>
      <p:pic>
        <p:nvPicPr>
          <p:cNvPr id="5" name="Picture 4">
            <a:extLst>
              <a:ext uri="{FF2B5EF4-FFF2-40B4-BE49-F238E27FC236}">
                <a16:creationId xmlns:a16="http://schemas.microsoft.com/office/drawing/2014/main" id="{9C63B99A-7882-4D12-D0F9-AD4F6E9ABF79}"/>
              </a:ext>
            </a:extLst>
          </p:cNvPr>
          <p:cNvPicPr>
            <a:picLocks noChangeAspect="1"/>
          </p:cNvPicPr>
          <p:nvPr/>
        </p:nvPicPr>
        <p:blipFill>
          <a:blip r:embed="rId6"/>
          <a:stretch>
            <a:fillRect/>
          </a:stretch>
        </p:blipFill>
        <p:spPr>
          <a:xfrm>
            <a:off x="2133600" y="6245674"/>
            <a:ext cx="12801600" cy="4041325"/>
          </a:xfrm>
          <a:prstGeom prst="rect">
            <a:avLst/>
          </a:prstGeom>
        </p:spPr>
      </p:pic>
      <p:pic>
        <p:nvPicPr>
          <p:cNvPr id="8" name="Picture 7">
            <a:extLst>
              <a:ext uri="{FF2B5EF4-FFF2-40B4-BE49-F238E27FC236}">
                <a16:creationId xmlns:a16="http://schemas.microsoft.com/office/drawing/2014/main" id="{F13BEAF6-BB20-4BB7-78A6-4F4E138D92D3}"/>
              </a:ext>
            </a:extLst>
          </p:cNvPr>
          <p:cNvPicPr>
            <a:picLocks noChangeAspect="1"/>
          </p:cNvPicPr>
          <p:nvPr/>
        </p:nvPicPr>
        <p:blipFill>
          <a:blip r:embed="rId7"/>
          <a:stretch>
            <a:fillRect/>
          </a:stretch>
        </p:blipFill>
        <p:spPr>
          <a:xfrm>
            <a:off x="2133600" y="898821"/>
            <a:ext cx="12801600" cy="5001323"/>
          </a:xfrm>
          <a:prstGeom prst="rect">
            <a:avLst/>
          </a:prstGeom>
        </p:spPr>
      </p:pic>
    </p:spTree>
    <p:extLst>
      <p:ext uri="{BB962C8B-B14F-4D97-AF65-F5344CB8AC3E}">
        <p14:creationId xmlns:p14="http://schemas.microsoft.com/office/powerpoint/2010/main" val="25034141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A9E68DA1-B749-06BA-C3F0-B7A6F26BCCFE}"/>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B93FBE7E-7553-5943-E372-C3EA51F57EF3}"/>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B06240CE-1ABE-F3AA-2D5B-0D587A8BA123}"/>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22A2641F-9F26-84E6-59A7-D0B0C725A196}"/>
              </a:ext>
            </a:extLst>
          </p:cNvPr>
          <p:cNvPicPr>
            <a:picLocks noChangeAspect="1"/>
          </p:cNvPicPr>
          <p:nvPr/>
        </p:nvPicPr>
        <p:blipFill>
          <a:blip r:embed="rId5"/>
          <a:stretch>
            <a:fillRect/>
          </a:stretch>
        </p:blipFill>
        <p:spPr>
          <a:xfrm>
            <a:off x="81645" y="82489"/>
            <a:ext cx="1670956" cy="1620030"/>
          </a:xfrm>
          <a:prstGeom prst="rect">
            <a:avLst/>
          </a:prstGeom>
        </p:spPr>
      </p:pic>
      <p:sp>
        <p:nvSpPr>
          <p:cNvPr id="6" name="TextBox 5">
            <a:extLst>
              <a:ext uri="{FF2B5EF4-FFF2-40B4-BE49-F238E27FC236}">
                <a16:creationId xmlns:a16="http://schemas.microsoft.com/office/drawing/2014/main" id="{FC41EBCA-F4B0-7283-5C55-8F1237BA2081}"/>
              </a:ext>
            </a:extLst>
          </p:cNvPr>
          <p:cNvSpPr txBox="1"/>
          <p:nvPr/>
        </p:nvSpPr>
        <p:spPr>
          <a:xfrm>
            <a:off x="2013857" y="265048"/>
            <a:ext cx="16663176" cy="1384995"/>
          </a:xfrm>
          <a:prstGeom prst="rect">
            <a:avLst/>
          </a:prstGeom>
          <a:noFill/>
        </p:spPr>
        <p:txBody>
          <a:bodyPr wrap="square">
            <a:spAutoFit/>
          </a:bodyPr>
          <a:lstStyle/>
          <a:p>
            <a:endParaRPr lang="en-US" sz="2800" dirty="0">
              <a:solidFill>
                <a:schemeClr val="bg1"/>
              </a:solidFill>
            </a:endParaRPr>
          </a:p>
          <a:p>
            <a:r>
              <a:rPr lang="en-US" sz="2800" dirty="0">
                <a:solidFill>
                  <a:schemeClr val="bg1"/>
                </a:solidFill>
              </a:rPr>
              <a:t>9.   What is the projected number of EV sales (including 2-wheelers and 4- wheelers) for the top 10 states by        penetration rate in 2030, based on the compounded annual growth rate (CAGR) from previous years?</a:t>
            </a:r>
            <a:endParaRPr lang="en-IN" sz="2800" dirty="0">
              <a:solidFill>
                <a:schemeClr val="bg1"/>
              </a:solidFill>
            </a:endParaRPr>
          </a:p>
        </p:txBody>
      </p:sp>
      <p:pic>
        <p:nvPicPr>
          <p:cNvPr id="3" name="Picture 2">
            <a:extLst>
              <a:ext uri="{FF2B5EF4-FFF2-40B4-BE49-F238E27FC236}">
                <a16:creationId xmlns:a16="http://schemas.microsoft.com/office/drawing/2014/main" id="{C4D51720-C1FD-F988-9EC9-283A6DAC65EC}"/>
              </a:ext>
            </a:extLst>
          </p:cNvPr>
          <p:cNvPicPr>
            <a:picLocks noChangeAspect="1"/>
          </p:cNvPicPr>
          <p:nvPr/>
        </p:nvPicPr>
        <p:blipFill>
          <a:blip r:embed="rId6"/>
          <a:stretch>
            <a:fillRect/>
          </a:stretch>
        </p:blipFill>
        <p:spPr>
          <a:xfrm>
            <a:off x="2277000" y="2171700"/>
            <a:ext cx="13317809" cy="8001000"/>
          </a:xfrm>
          <a:prstGeom prst="rect">
            <a:avLst/>
          </a:prstGeom>
        </p:spPr>
      </p:pic>
    </p:spTree>
    <p:extLst>
      <p:ext uri="{BB962C8B-B14F-4D97-AF65-F5344CB8AC3E}">
        <p14:creationId xmlns:p14="http://schemas.microsoft.com/office/powerpoint/2010/main" val="29527607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650C3867-5782-12F8-CB3A-3032A5F698B3}"/>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401EE892-F914-58CB-32D2-12087B36EEF1}"/>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E1E12A6B-C2B6-E2CE-76CF-DE8658C736B3}"/>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806DFD18-3719-3E29-0959-4EA1C87DE4CD}"/>
              </a:ext>
            </a:extLst>
          </p:cNvPr>
          <p:cNvPicPr>
            <a:picLocks noChangeAspect="1"/>
          </p:cNvPicPr>
          <p:nvPr/>
        </p:nvPicPr>
        <p:blipFill>
          <a:blip r:embed="rId5"/>
          <a:stretch>
            <a:fillRect/>
          </a:stretch>
        </p:blipFill>
        <p:spPr>
          <a:xfrm>
            <a:off x="81645" y="82489"/>
            <a:ext cx="1670956" cy="1620030"/>
          </a:xfrm>
          <a:prstGeom prst="rect">
            <a:avLst/>
          </a:prstGeom>
        </p:spPr>
      </p:pic>
      <p:pic>
        <p:nvPicPr>
          <p:cNvPr id="3" name="Picture 2">
            <a:extLst>
              <a:ext uri="{FF2B5EF4-FFF2-40B4-BE49-F238E27FC236}">
                <a16:creationId xmlns:a16="http://schemas.microsoft.com/office/drawing/2014/main" id="{C51CD41A-8AEF-6384-16A8-46A560BECBCB}"/>
              </a:ext>
            </a:extLst>
          </p:cNvPr>
          <p:cNvPicPr>
            <a:picLocks noChangeAspect="1"/>
          </p:cNvPicPr>
          <p:nvPr/>
        </p:nvPicPr>
        <p:blipFill>
          <a:blip r:embed="rId6"/>
          <a:stretch>
            <a:fillRect/>
          </a:stretch>
        </p:blipFill>
        <p:spPr>
          <a:xfrm>
            <a:off x="2057400" y="892504"/>
            <a:ext cx="12793860" cy="2019582"/>
          </a:xfrm>
          <a:prstGeom prst="rect">
            <a:avLst/>
          </a:prstGeom>
        </p:spPr>
      </p:pic>
      <p:pic>
        <p:nvPicPr>
          <p:cNvPr id="5" name="Picture 4">
            <a:extLst>
              <a:ext uri="{FF2B5EF4-FFF2-40B4-BE49-F238E27FC236}">
                <a16:creationId xmlns:a16="http://schemas.microsoft.com/office/drawing/2014/main" id="{F43E3097-57BA-7224-C694-14D91A4F424B}"/>
              </a:ext>
            </a:extLst>
          </p:cNvPr>
          <p:cNvPicPr>
            <a:picLocks noChangeAspect="1"/>
          </p:cNvPicPr>
          <p:nvPr/>
        </p:nvPicPr>
        <p:blipFill>
          <a:blip r:embed="rId7"/>
          <a:stretch>
            <a:fillRect/>
          </a:stretch>
        </p:blipFill>
        <p:spPr>
          <a:xfrm>
            <a:off x="2057400" y="3745778"/>
            <a:ext cx="12772090" cy="6430544"/>
          </a:xfrm>
          <a:prstGeom prst="rect">
            <a:avLst/>
          </a:prstGeom>
        </p:spPr>
      </p:pic>
    </p:spTree>
    <p:extLst>
      <p:ext uri="{BB962C8B-B14F-4D97-AF65-F5344CB8AC3E}">
        <p14:creationId xmlns:p14="http://schemas.microsoft.com/office/powerpoint/2010/main" val="38389221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5A2AA15B-1F4D-CA81-F18E-0191474F668B}"/>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5A485E6F-64BD-3123-B46B-C6CC834E6DBF}"/>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ED23D930-0FE5-F61E-C5B9-C908FE2A2176}"/>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F96F5D79-B3BB-B1ED-8B81-9E5830B88FB0}"/>
              </a:ext>
            </a:extLst>
          </p:cNvPr>
          <p:cNvPicPr>
            <a:picLocks noChangeAspect="1"/>
          </p:cNvPicPr>
          <p:nvPr/>
        </p:nvPicPr>
        <p:blipFill>
          <a:blip r:embed="rId5"/>
          <a:stretch>
            <a:fillRect/>
          </a:stretch>
        </p:blipFill>
        <p:spPr>
          <a:xfrm>
            <a:off x="81645" y="82489"/>
            <a:ext cx="1670956" cy="1620030"/>
          </a:xfrm>
          <a:prstGeom prst="rect">
            <a:avLst/>
          </a:prstGeom>
        </p:spPr>
      </p:pic>
      <p:sp>
        <p:nvSpPr>
          <p:cNvPr id="6" name="TextBox 5">
            <a:extLst>
              <a:ext uri="{FF2B5EF4-FFF2-40B4-BE49-F238E27FC236}">
                <a16:creationId xmlns:a16="http://schemas.microsoft.com/office/drawing/2014/main" id="{79374DAD-A73B-D802-2321-FF6F8ACC3A3B}"/>
              </a:ext>
            </a:extLst>
          </p:cNvPr>
          <p:cNvSpPr txBox="1"/>
          <p:nvPr/>
        </p:nvSpPr>
        <p:spPr>
          <a:xfrm>
            <a:off x="1752601" y="252667"/>
            <a:ext cx="16663176" cy="1384995"/>
          </a:xfrm>
          <a:prstGeom prst="rect">
            <a:avLst/>
          </a:prstGeom>
          <a:noFill/>
        </p:spPr>
        <p:txBody>
          <a:bodyPr wrap="square">
            <a:spAutoFit/>
          </a:bodyPr>
          <a:lstStyle/>
          <a:p>
            <a:endParaRPr lang="en-US" sz="2800" dirty="0">
              <a:solidFill>
                <a:schemeClr val="bg1"/>
              </a:solidFill>
            </a:endParaRPr>
          </a:p>
          <a:p>
            <a:r>
              <a:rPr lang="en-US" sz="2800" dirty="0">
                <a:solidFill>
                  <a:schemeClr val="bg1"/>
                </a:solidFill>
              </a:rPr>
              <a:t>10. Estimate the revenue growth rate of 4-wheeler and 2-wheelers EVs in India for 2022 vs 2024 and 2023 vs 2024, assuming an average unit price.</a:t>
            </a:r>
            <a:endParaRPr lang="en-IN" sz="2800" dirty="0">
              <a:solidFill>
                <a:schemeClr val="bg1"/>
              </a:solidFill>
            </a:endParaRPr>
          </a:p>
        </p:txBody>
      </p:sp>
      <p:pic>
        <p:nvPicPr>
          <p:cNvPr id="3" name="Picture 2">
            <a:extLst>
              <a:ext uri="{FF2B5EF4-FFF2-40B4-BE49-F238E27FC236}">
                <a16:creationId xmlns:a16="http://schemas.microsoft.com/office/drawing/2014/main" id="{A21F227C-FA64-4507-831B-614EC6A05919}"/>
              </a:ext>
            </a:extLst>
          </p:cNvPr>
          <p:cNvPicPr>
            <a:picLocks noChangeAspect="1"/>
          </p:cNvPicPr>
          <p:nvPr/>
        </p:nvPicPr>
        <p:blipFill>
          <a:blip r:embed="rId6"/>
          <a:stretch>
            <a:fillRect/>
          </a:stretch>
        </p:blipFill>
        <p:spPr>
          <a:xfrm>
            <a:off x="917123" y="2450078"/>
            <a:ext cx="12192000" cy="4963218"/>
          </a:xfrm>
          <a:prstGeom prst="rect">
            <a:avLst/>
          </a:prstGeom>
        </p:spPr>
      </p:pic>
      <p:pic>
        <p:nvPicPr>
          <p:cNvPr id="9" name="Picture 8">
            <a:extLst>
              <a:ext uri="{FF2B5EF4-FFF2-40B4-BE49-F238E27FC236}">
                <a16:creationId xmlns:a16="http://schemas.microsoft.com/office/drawing/2014/main" id="{D5F0DE99-3950-4266-BA8D-6D93A344EB55}"/>
              </a:ext>
            </a:extLst>
          </p:cNvPr>
          <p:cNvPicPr>
            <a:picLocks noChangeAspect="1"/>
          </p:cNvPicPr>
          <p:nvPr/>
        </p:nvPicPr>
        <p:blipFill>
          <a:blip r:embed="rId7"/>
          <a:stretch>
            <a:fillRect/>
          </a:stretch>
        </p:blipFill>
        <p:spPr>
          <a:xfrm>
            <a:off x="917123" y="7413296"/>
            <a:ext cx="12192000" cy="2791215"/>
          </a:xfrm>
          <a:prstGeom prst="rect">
            <a:avLst/>
          </a:prstGeom>
        </p:spPr>
      </p:pic>
      <p:pic>
        <p:nvPicPr>
          <p:cNvPr id="11" name="Picture 10">
            <a:extLst>
              <a:ext uri="{FF2B5EF4-FFF2-40B4-BE49-F238E27FC236}">
                <a16:creationId xmlns:a16="http://schemas.microsoft.com/office/drawing/2014/main" id="{BA33469B-B8E4-22A8-F252-377E45614590}"/>
              </a:ext>
            </a:extLst>
          </p:cNvPr>
          <p:cNvPicPr>
            <a:picLocks noChangeAspect="1"/>
          </p:cNvPicPr>
          <p:nvPr/>
        </p:nvPicPr>
        <p:blipFill>
          <a:blip r:embed="rId8"/>
          <a:stretch>
            <a:fillRect/>
          </a:stretch>
        </p:blipFill>
        <p:spPr>
          <a:xfrm>
            <a:off x="13618744" y="4076700"/>
            <a:ext cx="4620270" cy="3043389"/>
          </a:xfrm>
          <a:prstGeom prst="rect">
            <a:avLst/>
          </a:prstGeom>
        </p:spPr>
      </p:pic>
    </p:spTree>
    <p:extLst>
      <p:ext uri="{BB962C8B-B14F-4D97-AF65-F5344CB8AC3E}">
        <p14:creationId xmlns:p14="http://schemas.microsoft.com/office/powerpoint/2010/main" val="1212929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6511701B-7DAB-2E9D-CDC9-D6D037B8E32E}"/>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09EEF406-C787-F071-4F92-B587FA73B1E3}"/>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D2EDFCBA-0794-F790-0992-AE40D00D4D09}"/>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589ACEE0-DF34-A6CD-66D6-62B04385ECB2}"/>
              </a:ext>
            </a:extLst>
          </p:cNvPr>
          <p:cNvPicPr>
            <a:picLocks noChangeAspect="1"/>
          </p:cNvPicPr>
          <p:nvPr/>
        </p:nvPicPr>
        <p:blipFill>
          <a:blip r:embed="rId5"/>
          <a:stretch>
            <a:fillRect/>
          </a:stretch>
        </p:blipFill>
        <p:spPr>
          <a:xfrm>
            <a:off x="81645" y="82489"/>
            <a:ext cx="1670956" cy="1620030"/>
          </a:xfrm>
          <a:prstGeom prst="rect">
            <a:avLst/>
          </a:prstGeom>
        </p:spPr>
      </p:pic>
      <p:sp>
        <p:nvSpPr>
          <p:cNvPr id="2" name="TextBox 1">
            <a:extLst>
              <a:ext uri="{FF2B5EF4-FFF2-40B4-BE49-F238E27FC236}">
                <a16:creationId xmlns:a16="http://schemas.microsoft.com/office/drawing/2014/main" id="{9C4E94BE-BA8A-6C5B-BE62-9682F2D01DDD}"/>
              </a:ext>
            </a:extLst>
          </p:cNvPr>
          <p:cNvSpPr txBox="1"/>
          <p:nvPr/>
        </p:nvSpPr>
        <p:spPr>
          <a:xfrm>
            <a:off x="3238499" y="502190"/>
            <a:ext cx="14744700" cy="1200329"/>
          </a:xfrm>
          <a:prstGeom prst="rect">
            <a:avLst/>
          </a:prstGeom>
          <a:noFill/>
        </p:spPr>
        <p:txBody>
          <a:bodyPr wrap="square" rtlCol="0">
            <a:spAutoFit/>
          </a:bodyPr>
          <a:lstStyle/>
          <a:p>
            <a:r>
              <a:rPr lang="en-US" sz="7200" dirty="0" err="1">
                <a:solidFill>
                  <a:srgbClr val="00B0F0"/>
                </a:solidFill>
                <a:latin typeface="Academy" panose="020B0604020202020204" charset="0"/>
              </a:rPr>
              <a:t>RecommendatIonS</a:t>
            </a:r>
            <a:r>
              <a:rPr lang="en-US" dirty="0"/>
              <a:t> </a:t>
            </a:r>
            <a:endParaRPr lang="en-IN" dirty="0"/>
          </a:p>
        </p:txBody>
      </p:sp>
      <p:sp>
        <p:nvSpPr>
          <p:cNvPr id="3" name="TextBox 2">
            <a:extLst>
              <a:ext uri="{FF2B5EF4-FFF2-40B4-BE49-F238E27FC236}">
                <a16:creationId xmlns:a16="http://schemas.microsoft.com/office/drawing/2014/main" id="{379DAA9C-CA26-7A48-2E34-4DD29ACECF12}"/>
              </a:ext>
            </a:extLst>
          </p:cNvPr>
          <p:cNvSpPr txBox="1"/>
          <p:nvPr/>
        </p:nvSpPr>
        <p:spPr>
          <a:xfrm>
            <a:off x="1905000" y="2526460"/>
            <a:ext cx="14744700" cy="7417415"/>
          </a:xfrm>
          <a:prstGeom prst="rect">
            <a:avLst/>
          </a:prstGeom>
          <a:noFill/>
        </p:spPr>
        <p:txBody>
          <a:bodyPr wrap="square" rtlCol="0">
            <a:spAutoFit/>
          </a:bodyPr>
          <a:lstStyle/>
          <a:p>
            <a:pPr marL="285750" indent="-285750" algn="just">
              <a:buFont typeface="Wingdings" panose="05000000000000000000" pitchFamily="2" charset="2"/>
              <a:buChar char="Ø"/>
            </a:pPr>
            <a:r>
              <a:rPr lang="en-IN" sz="4000" b="1" dirty="0">
                <a:solidFill>
                  <a:schemeClr val="bg1"/>
                </a:solidFill>
              </a:rPr>
              <a:t>    </a:t>
            </a:r>
            <a:r>
              <a:rPr lang="en-IN" sz="4000" b="1" dirty="0">
                <a:solidFill>
                  <a:srgbClr val="00B0F0"/>
                </a:solidFill>
              </a:rPr>
              <a:t>Pricing Strategy </a:t>
            </a:r>
            <a:r>
              <a:rPr lang="en-IN" sz="4000" dirty="0">
                <a:solidFill>
                  <a:schemeClr val="bg1"/>
                </a:solidFill>
              </a:rPr>
              <a:t>: </a:t>
            </a:r>
            <a:r>
              <a:rPr lang="en-US" sz="4000" dirty="0">
                <a:solidFill>
                  <a:schemeClr val="bg1"/>
                </a:solidFill>
              </a:rPr>
              <a:t>Most EV makers (excluding Tata Motors) start their pricing at </a:t>
            </a:r>
            <a:r>
              <a:rPr lang="en-US" sz="4000" b="1" dirty="0">
                <a:solidFill>
                  <a:schemeClr val="bg1"/>
                </a:solidFill>
              </a:rPr>
              <a:t>₹16 lakh</a:t>
            </a:r>
            <a:r>
              <a:rPr lang="en-US" sz="4000" dirty="0">
                <a:solidFill>
                  <a:schemeClr val="bg1"/>
                </a:solidFill>
              </a:rPr>
              <a:t>, whereas Tata Motors offers variants starting from </a:t>
            </a:r>
            <a:r>
              <a:rPr lang="en-US" sz="4000" b="1" dirty="0">
                <a:solidFill>
                  <a:schemeClr val="bg1"/>
                </a:solidFill>
              </a:rPr>
              <a:t>₹10 lakh.</a:t>
            </a:r>
          </a:p>
          <a:p>
            <a:pPr algn="just"/>
            <a:endParaRPr lang="en-US" sz="4000" dirty="0">
              <a:solidFill>
                <a:schemeClr val="bg1"/>
              </a:solidFill>
            </a:endParaRPr>
          </a:p>
          <a:p>
            <a:pPr marL="285750" indent="-285750" algn="just">
              <a:buFont typeface="Wingdings" panose="05000000000000000000" pitchFamily="2" charset="2"/>
              <a:buChar char="§"/>
            </a:pPr>
            <a:r>
              <a:rPr lang="en-US" sz="4000" dirty="0">
                <a:solidFill>
                  <a:schemeClr val="bg1"/>
                </a:solidFill>
              </a:rPr>
              <a:t>To appeal to Indian consumers, </a:t>
            </a:r>
            <a:r>
              <a:rPr lang="en-US" sz="4000" dirty="0" err="1">
                <a:solidFill>
                  <a:schemeClr val="bg1"/>
                </a:solidFill>
              </a:rPr>
              <a:t>AtliQ</a:t>
            </a:r>
            <a:r>
              <a:rPr lang="en-US" sz="4000" dirty="0">
                <a:solidFill>
                  <a:schemeClr val="bg1"/>
                </a:solidFill>
              </a:rPr>
              <a:t> Motors should introduce </a:t>
            </a:r>
            <a:r>
              <a:rPr lang="en-US" sz="4000" b="1" dirty="0">
                <a:solidFill>
                  <a:schemeClr val="bg1"/>
                </a:solidFill>
              </a:rPr>
              <a:t>two variants</a:t>
            </a:r>
            <a:r>
              <a:rPr lang="en-US" sz="4000" dirty="0">
                <a:solidFill>
                  <a:schemeClr val="bg1"/>
                </a:solidFill>
              </a:rPr>
              <a:t>—one for the </a:t>
            </a:r>
            <a:r>
              <a:rPr lang="en-US" sz="4000" b="1" dirty="0">
                <a:solidFill>
                  <a:schemeClr val="bg1"/>
                </a:solidFill>
              </a:rPr>
              <a:t>premium segment </a:t>
            </a:r>
            <a:r>
              <a:rPr lang="en-US" sz="4000" dirty="0">
                <a:solidFill>
                  <a:schemeClr val="bg1"/>
                </a:solidFill>
              </a:rPr>
              <a:t>and another for the </a:t>
            </a:r>
            <a:r>
              <a:rPr lang="en-US" sz="4000" b="1" dirty="0">
                <a:solidFill>
                  <a:schemeClr val="bg1"/>
                </a:solidFill>
              </a:rPr>
              <a:t>middle-class market</a:t>
            </a:r>
            <a:r>
              <a:rPr lang="en-US" sz="4000" dirty="0">
                <a:solidFill>
                  <a:schemeClr val="bg1"/>
                </a:solidFill>
              </a:rPr>
              <a:t>, ensuring affordability and wider adoption.</a:t>
            </a:r>
          </a:p>
          <a:p>
            <a:pPr algn="just"/>
            <a:endParaRPr lang="en-US" sz="4000" dirty="0">
              <a:solidFill>
                <a:schemeClr val="bg1"/>
              </a:solidFill>
            </a:endParaRPr>
          </a:p>
          <a:p>
            <a:pPr marL="285750" indent="-285750" algn="just">
              <a:buFont typeface="Wingdings" panose="05000000000000000000" pitchFamily="2" charset="2"/>
              <a:buChar char="Ø"/>
            </a:pPr>
            <a:r>
              <a:rPr lang="en-IN" sz="4000" dirty="0">
                <a:solidFill>
                  <a:schemeClr val="bg1"/>
                </a:solidFill>
              </a:rPr>
              <a:t>    </a:t>
            </a:r>
            <a:r>
              <a:rPr lang="en-IN" sz="4000" b="1" dirty="0">
                <a:solidFill>
                  <a:srgbClr val="00B0F0"/>
                </a:solidFill>
              </a:rPr>
              <a:t>Manufacturing Unit &amp; Launch Locations </a:t>
            </a:r>
            <a:r>
              <a:rPr lang="en-IN" sz="4000" dirty="0">
                <a:solidFill>
                  <a:schemeClr val="bg1"/>
                </a:solidFill>
              </a:rPr>
              <a:t>: </a:t>
            </a:r>
            <a:r>
              <a:rPr lang="en-US" sz="4000" b="1" dirty="0">
                <a:solidFill>
                  <a:schemeClr val="bg1"/>
                </a:solidFill>
              </a:rPr>
              <a:t>Maharashtra: Ideal due      to its port access and major automobile hubs like Pune, Mumbai, and Nashik.</a:t>
            </a:r>
          </a:p>
          <a:p>
            <a:endParaRPr lang="en-US" dirty="0"/>
          </a:p>
          <a:p>
            <a:endParaRPr lang="en-IN" dirty="0"/>
          </a:p>
        </p:txBody>
      </p:sp>
    </p:spTree>
    <p:extLst>
      <p:ext uri="{BB962C8B-B14F-4D97-AF65-F5344CB8AC3E}">
        <p14:creationId xmlns:p14="http://schemas.microsoft.com/office/powerpoint/2010/main" val="2296294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5249F045-D7EC-95D6-3531-42A18B8874B1}"/>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F10DBC74-55E9-4940-FB42-B913592521CE}"/>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F8B8A94B-D571-5719-2D37-A1935B61C201}"/>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D19B3981-EC54-9F6A-0F68-A05B37A56C9E}"/>
              </a:ext>
            </a:extLst>
          </p:cNvPr>
          <p:cNvPicPr>
            <a:picLocks noChangeAspect="1"/>
          </p:cNvPicPr>
          <p:nvPr/>
        </p:nvPicPr>
        <p:blipFill>
          <a:blip r:embed="rId5"/>
          <a:stretch>
            <a:fillRect/>
          </a:stretch>
        </p:blipFill>
        <p:spPr>
          <a:xfrm>
            <a:off x="81645" y="82489"/>
            <a:ext cx="1670956" cy="1620030"/>
          </a:xfrm>
          <a:prstGeom prst="rect">
            <a:avLst/>
          </a:prstGeom>
        </p:spPr>
      </p:pic>
      <p:sp>
        <p:nvSpPr>
          <p:cNvPr id="3" name="TextBox 2">
            <a:extLst>
              <a:ext uri="{FF2B5EF4-FFF2-40B4-BE49-F238E27FC236}">
                <a16:creationId xmlns:a16="http://schemas.microsoft.com/office/drawing/2014/main" id="{0753186D-216A-4674-1DFB-487A949B9A46}"/>
              </a:ext>
            </a:extLst>
          </p:cNvPr>
          <p:cNvSpPr txBox="1"/>
          <p:nvPr/>
        </p:nvSpPr>
        <p:spPr>
          <a:xfrm>
            <a:off x="2133600" y="5079444"/>
            <a:ext cx="14744700" cy="4339650"/>
          </a:xfrm>
          <a:prstGeom prst="rect">
            <a:avLst/>
          </a:prstGeom>
          <a:noFill/>
        </p:spPr>
        <p:txBody>
          <a:bodyPr wrap="square" rtlCol="0">
            <a:spAutoFit/>
          </a:bodyPr>
          <a:lstStyle/>
          <a:p>
            <a:pPr marL="285750" indent="-285750" algn="just">
              <a:buFont typeface="Wingdings" panose="05000000000000000000" pitchFamily="2" charset="2"/>
              <a:buChar char="Ø"/>
            </a:pPr>
            <a:r>
              <a:rPr lang="en-IN" sz="4000" dirty="0">
                <a:solidFill>
                  <a:schemeClr val="bg1"/>
                </a:solidFill>
              </a:rPr>
              <a:t>   </a:t>
            </a:r>
            <a:r>
              <a:rPr lang="en-IN" sz="4000" dirty="0">
                <a:solidFill>
                  <a:srgbClr val="00B0F0"/>
                </a:solidFill>
              </a:rPr>
              <a:t>Brand Ambassador Selection</a:t>
            </a:r>
            <a:r>
              <a:rPr lang="en-IN" sz="4000" dirty="0">
                <a:solidFill>
                  <a:schemeClr val="bg1"/>
                </a:solidFill>
              </a:rPr>
              <a:t>: To align with sustainability and     environmental consciousness, </a:t>
            </a:r>
            <a:r>
              <a:rPr lang="en-IN" sz="4000" dirty="0" err="1">
                <a:solidFill>
                  <a:schemeClr val="bg1"/>
                </a:solidFill>
              </a:rPr>
              <a:t>AtliQ</a:t>
            </a:r>
            <a:r>
              <a:rPr lang="en-IN" sz="4000" dirty="0">
                <a:solidFill>
                  <a:schemeClr val="bg1"/>
                </a:solidFill>
              </a:rPr>
              <a:t> Motors should consider </a:t>
            </a:r>
            <a:r>
              <a:rPr lang="en-IN" sz="4000" b="1" dirty="0">
                <a:solidFill>
                  <a:schemeClr val="bg1"/>
                </a:solidFill>
              </a:rPr>
              <a:t>Amitabh Bachchan, Dia Mirza, or Priyanka Chopra</a:t>
            </a:r>
            <a:r>
              <a:rPr lang="en-IN" sz="4000" dirty="0">
                <a:solidFill>
                  <a:schemeClr val="bg1"/>
                </a:solidFill>
              </a:rPr>
              <a:t> as brand ambassadors.</a:t>
            </a:r>
          </a:p>
          <a:p>
            <a:pPr algn="just"/>
            <a:endParaRPr lang="en-IN" sz="4000" dirty="0">
              <a:solidFill>
                <a:schemeClr val="bg1"/>
              </a:solidFill>
            </a:endParaRPr>
          </a:p>
          <a:p>
            <a:pPr marL="285750" indent="-285750" algn="just">
              <a:buFont typeface="Wingdings" panose="05000000000000000000" pitchFamily="2" charset="2"/>
              <a:buChar char="§"/>
            </a:pPr>
            <a:r>
              <a:rPr lang="en-US" sz="4000" dirty="0">
                <a:solidFill>
                  <a:schemeClr val="bg1"/>
                </a:solidFill>
              </a:rPr>
              <a:t>These celebrities have actively supported environmental causes, making them strong advocates for green mobility.</a:t>
            </a:r>
          </a:p>
          <a:p>
            <a:endParaRPr lang="en-US" dirty="0"/>
          </a:p>
          <a:p>
            <a:endParaRPr lang="en-IN" dirty="0"/>
          </a:p>
        </p:txBody>
      </p:sp>
      <p:sp>
        <p:nvSpPr>
          <p:cNvPr id="6" name="TextBox 5">
            <a:extLst>
              <a:ext uri="{FF2B5EF4-FFF2-40B4-BE49-F238E27FC236}">
                <a16:creationId xmlns:a16="http://schemas.microsoft.com/office/drawing/2014/main" id="{99CC1EFD-4CC3-2AA8-FBB7-B1FA55247D1E}"/>
              </a:ext>
            </a:extLst>
          </p:cNvPr>
          <p:cNvSpPr txBox="1"/>
          <p:nvPr/>
        </p:nvSpPr>
        <p:spPr>
          <a:xfrm>
            <a:off x="2133600" y="2247900"/>
            <a:ext cx="14483443" cy="3447098"/>
          </a:xfrm>
          <a:prstGeom prst="rect">
            <a:avLst/>
          </a:prstGeom>
          <a:noFill/>
        </p:spPr>
        <p:txBody>
          <a:bodyPr wrap="square" rtlCol="0">
            <a:spAutoFit/>
          </a:bodyPr>
          <a:lstStyle/>
          <a:p>
            <a:pPr marL="571500" indent="-571500">
              <a:buFont typeface="Wingdings" panose="05000000000000000000" pitchFamily="2" charset="2"/>
              <a:buChar char="§"/>
            </a:pPr>
            <a:r>
              <a:rPr lang="en-US" sz="4000" dirty="0">
                <a:solidFill>
                  <a:schemeClr val="bg1"/>
                </a:solidFill>
              </a:rPr>
              <a:t>Tamil Nadu: A leading automobile hub with established manufacturers like Hyundai, Ford, and BMW, offering strong infrastructure and skilled labor.</a:t>
            </a:r>
          </a:p>
          <a:p>
            <a:endParaRPr lang="en-US" sz="4000" dirty="0">
              <a:solidFill>
                <a:schemeClr val="bg1"/>
              </a:solidFill>
            </a:endParaRPr>
          </a:p>
          <a:p>
            <a:endParaRPr lang="en-US" sz="4000" dirty="0">
              <a:solidFill>
                <a:schemeClr val="bg1"/>
              </a:solidFill>
            </a:endParaRPr>
          </a:p>
          <a:p>
            <a:pPr marL="285750" indent="-285750">
              <a:buFont typeface="Wingdings" panose="05000000000000000000" pitchFamily="2" charset="2"/>
              <a:buChar char="§"/>
            </a:pPr>
            <a:endParaRPr lang="en-IN" dirty="0"/>
          </a:p>
        </p:txBody>
      </p:sp>
    </p:spTree>
    <p:extLst>
      <p:ext uri="{BB962C8B-B14F-4D97-AF65-F5344CB8AC3E}">
        <p14:creationId xmlns:p14="http://schemas.microsoft.com/office/powerpoint/2010/main" val="2545069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p:cNvGrpSpPr/>
        <p:nvPr/>
      </p:nvGrpSpPr>
      <p:grpSpPr>
        <a:xfrm>
          <a:off x="0" y="0"/>
          <a:ext cx="0" cy="0"/>
          <a:chOff x="0" y="0"/>
          <a:chExt cx="0" cy="0"/>
        </a:xfrm>
      </p:grpSpPr>
      <p:sp>
        <p:nvSpPr>
          <p:cNvPr id="2" name="TextBox 2"/>
          <p:cNvSpPr txBox="1"/>
          <p:nvPr/>
        </p:nvSpPr>
        <p:spPr>
          <a:xfrm>
            <a:off x="4891278" y="4544261"/>
            <a:ext cx="9552719" cy="1484229"/>
          </a:xfrm>
          <a:prstGeom prst="rect">
            <a:avLst/>
          </a:prstGeom>
        </p:spPr>
        <p:txBody>
          <a:bodyPr lIns="0" tIns="0" rIns="0" bIns="0" rtlCol="0" anchor="t">
            <a:spAutoFit/>
          </a:bodyPr>
          <a:lstStyle/>
          <a:p>
            <a:pPr algn="l">
              <a:lnSpc>
                <a:spcPts val="8645"/>
              </a:lnSpc>
            </a:pPr>
            <a:r>
              <a:rPr lang="en-US" sz="11682">
                <a:solidFill>
                  <a:srgbClr val="38B6FF"/>
                </a:solidFill>
                <a:latin typeface="Academy"/>
                <a:ea typeface="Academy"/>
                <a:cs typeface="Academy"/>
                <a:sym typeface="Academy"/>
              </a:rPr>
              <a:t>THANK YOU</a:t>
            </a:r>
          </a:p>
        </p:txBody>
      </p:sp>
      <p:sp>
        <p:nvSpPr>
          <p:cNvPr id="7" name="Freeform 7"/>
          <p:cNvSpPr/>
          <p:nvPr/>
        </p:nvSpPr>
        <p:spPr>
          <a:xfrm>
            <a:off x="4529309" y="3195215"/>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8" name="Freeform 8"/>
          <p:cNvSpPr/>
          <p:nvPr/>
        </p:nvSpPr>
        <p:spPr>
          <a:xfrm>
            <a:off x="5372541" y="6196076"/>
            <a:ext cx="563162" cy="113656"/>
          </a:xfrm>
          <a:custGeom>
            <a:avLst/>
            <a:gdLst/>
            <a:ahLst/>
            <a:cxnLst/>
            <a:rect l="l" t="t" r="r" b="b"/>
            <a:pathLst>
              <a:path w="563162" h="113656">
                <a:moveTo>
                  <a:pt x="0" y="0"/>
                </a:moveTo>
                <a:lnTo>
                  <a:pt x="563163" y="0"/>
                </a:lnTo>
                <a:lnTo>
                  <a:pt x="563163" y="113657"/>
                </a:lnTo>
                <a:lnTo>
                  <a:pt x="0" y="1136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5" name="Freeform 15"/>
          <p:cNvSpPr/>
          <p:nvPr/>
        </p:nvSpPr>
        <p:spPr>
          <a:xfrm flipH="1">
            <a:off x="10668411" y="6028489"/>
            <a:ext cx="3328982" cy="1063296"/>
          </a:xfrm>
          <a:custGeom>
            <a:avLst/>
            <a:gdLst/>
            <a:ahLst/>
            <a:cxnLst/>
            <a:rect l="l" t="t" r="r" b="b"/>
            <a:pathLst>
              <a:path w="3328982" h="1063296">
                <a:moveTo>
                  <a:pt x="3328982" y="0"/>
                </a:moveTo>
                <a:lnTo>
                  <a:pt x="0" y="0"/>
                </a:lnTo>
                <a:lnTo>
                  <a:pt x="0" y="1063296"/>
                </a:lnTo>
                <a:lnTo>
                  <a:pt x="3328982" y="1063296"/>
                </a:lnTo>
                <a:lnTo>
                  <a:pt x="3328982"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7" name="Freeform 17"/>
          <p:cNvSpPr/>
          <p:nvPr/>
        </p:nvSpPr>
        <p:spPr>
          <a:xfrm>
            <a:off x="4179405" y="8852070"/>
            <a:ext cx="396418" cy="396418"/>
          </a:xfrm>
          <a:custGeom>
            <a:avLst/>
            <a:gdLst/>
            <a:ahLst/>
            <a:cxnLst/>
            <a:rect l="l" t="t" r="r" b="b"/>
            <a:pathLst>
              <a:path w="396418" h="396418">
                <a:moveTo>
                  <a:pt x="0" y="0"/>
                </a:moveTo>
                <a:lnTo>
                  <a:pt x="396417" y="0"/>
                </a:lnTo>
                <a:lnTo>
                  <a:pt x="396417" y="396418"/>
                </a:lnTo>
                <a:lnTo>
                  <a:pt x="0" y="3964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8" name="Freeform 18"/>
          <p:cNvSpPr/>
          <p:nvPr/>
        </p:nvSpPr>
        <p:spPr>
          <a:xfrm>
            <a:off x="11811000" y="8706069"/>
            <a:ext cx="396418" cy="396418"/>
          </a:xfrm>
          <a:custGeom>
            <a:avLst/>
            <a:gdLst/>
            <a:ahLst/>
            <a:cxnLst/>
            <a:rect l="l" t="t" r="r" b="b"/>
            <a:pathLst>
              <a:path w="396418" h="396418">
                <a:moveTo>
                  <a:pt x="0" y="0"/>
                </a:moveTo>
                <a:lnTo>
                  <a:pt x="396418" y="0"/>
                </a:lnTo>
                <a:lnTo>
                  <a:pt x="396418" y="396418"/>
                </a:lnTo>
                <a:lnTo>
                  <a:pt x="0" y="39641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IN"/>
          </a:p>
        </p:txBody>
      </p:sp>
      <p:sp>
        <p:nvSpPr>
          <p:cNvPr id="21" name="TextBox 21"/>
          <p:cNvSpPr txBox="1"/>
          <p:nvPr/>
        </p:nvSpPr>
        <p:spPr>
          <a:xfrm>
            <a:off x="4985397" y="8868351"/>
            <a:ext cx="5683014" cy="308161"/>
          </a:xfrm>
          <a:prstGeom prst="rect">
            <a:avLst/>
          </a:prstGeom>
        </p:spPr>
        <p:txBody>
          <a:bodyPr wrap="square" lIns="0" tIns="0" rIns="0" bIns="0" rtlCol="0" anchor="t">
            <a:spAutoFit/>
          </a:bodyPr>
          <a:lstStyle/>
          <a:p>
            <a:pPr algn="l">
              <a:lnSpc>
                <a:spcPts val="2520"/>
              </a:lnSpc>
              <a:spcBef>
                <a:spcPct val="0"/>
              </a:spcBef>
            </a:pPr>
            <a:r>
              <a:rPr lang="en-IN" sz="2000" b="0" i="0" dirty="0">
                <a:solidFill>
                  <a:schemeClr val="bg1"/>
                </a:solidFill>
                <a:effectLst/>
              </a:rPr>
              <a:t>www.linkedin.com/in/mahima-pathania</a:t>
            </a:r>
            <a:r>
              <a:rPr lang="en-US" sz="2000" dirty="0">
                <a:solidFill>
                  <a:schemeClr val="bg1"/>
                </a:solidFill>
                <a:ea typeface="Bricolage Grotesque"/>
                <a:cs typeface="Bricolage Grotesque"/>
                <a:sym typeface="Bricolage Grotesque"/>
              </a:rPr>
              <a:t>.com</a:t>
            </a:r>
          </a:p>
        </p:txBody>
      </p:sp>
      <p:sp>
        <p:nvSpPr>
          <p:cNvPr id="22" name="TextBox 22"/>
          <p:cNvSpPr txBox="1"/>
          <p:nvPr/>
        </p:nvSpPr>
        <p:spPr>
          <a:xfrm>
            <a:off x="12570603" y="8693955"/>
            <a:ext cx="4421997" cy="308161"/>
          </a:xfrm>
          <a:prstGeom prst="rect">
            <a:avLst/>
          </a:prstGeom>
        </p:spPr>
        <p:txBody>
          <a:bodyPr wrap="square" lIns="0" tIns="0" rIns="0" bIns="0" rtlCol="0" anchor="t">
            <a:spAutoFit/>
          </a:bodyPr>
          <a:lstStyle/>
          <a:p>
            <a:pPr algn="l">
              <a:lnSpc>
                <a:spcPts val="2520"/>
              </a:lnSpc>
              <a:spcBef>
                <a:spcPct val="0"/>
              </a:spcBef>
            </a:pPr>
            <a:r>
              <a:rPr lang="en-US" sz="2000" dirty="0">
                <a:solidFill>
                  <a:srgbClr val="FFFFFF"/>
                </a:solidFill>
                <a:ea typeface="Bricolage Grotesque"/>
                <a:cs typeface="Bricolage Grotesque"/>
                <a:sym typeface="Bricolage Grotesque"/>
              </a:rPr>
              <a:t>mahimapathania1405@gmail.com</a:t>
            </a:r>
          </a:p>
        </p:txBody>
      </p:sp>
      <p:pic>
        <p:nvPicPr>
          <p:cNvPr id="24" name="Picture 23" descr="A logo with a circle and a letter&#10;&#10;AI-generated content may be incorrect.">
            <a:extLst>
              <a:ext uri="{FF2B5EF4-FFF2-40B4-BE49-F238E27FC236}">
                <a16:creationId xmlns:a16="http://schemas.microsoft.com/office/drawing/2014/main" id="{00716869-0100-69DA-2DFD-A942D1E93D3B}"/>
              </a:ext>
            </a:extLst>
          </p:cNvPr>
          <p:cNvPicPr>
            <a:picLocks noChangeAspect="1"/>
          </p:cNvPicPr>
          <p:nvPr/>
        </p:nvPicPr>
        <p:blipFill>
          <a:blip r:embed="rId10"/>
          <a:stretch>
            <a:fillRect/>
          </a:stretch>
        </p:blipFill>
        <p:spPr>
          <a:xfrm>
            <a:off x="81645" y="82489"/>
            <a:ext cx="1670956" cy="162003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A88E085A-CB36-90FF-98D4-BB73D65F6C24}"/>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EF2179DB-66DD-31B7-F942-43D7D8250789}"/>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524E431B-67A6-3674-0C1B-91B71B35E56A}"/>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E30390F7-C004-2F45-D2D0-37A486A13ED7}"/>
              </a:ext>
            </a:extLst>
          </p:cNvPr>
          <p:cNvPicPr>
            <a:picLocks noChangeAspect="1"/>
          </p:cNvPicPr>
          <p:nvPr/>
        </p:nvPicPr>
        <p:blipFill>
          <a:blip r:embed="rId5"/>
          <a:stretch>
            <a:fillRect/>
          </a:stretch>
        </p:blipFill>
        <p:spPr>
          <a:xfrm>
            <a:off x="81645" y="82489"/>
            <a:ext cx="1670956" cy="1620030"/>
          </a:xfrm>
          <a:prstGeom prst="rect">
            <a:avLst/>
          </a:prstGeom>
        </p:spPr>
      </p:pic>
      <p:sp>
        <p:nvSpPr>
          <p:cNvPr id="2" name="TextBox 1">
            <a:extLst>
              <a:ext uri="{FF2B5EF4-FFF2-40B4-BE49-F238E27FC236}">
                <a16:creationId xmlns:a16="http://schemas.microsoft.com/office/drawing/2014/main" id="{2FC60E13-12A7-17E0-EA5E-44C6D83BFF81}"/>
              </a:ext>
            </a:extLst>
          </p:cNvPr>
          <p:cNvSpPr txBox="1"/>
          <p:nvPr/>
        </p:nvSpPr>
        <p:spPr>
          <a:xfrm>
            <a:off x="5791200" y="496747"/>
            <a:ext cx="10210800" cy="1200329"/>
          </a:xfrm>
          <a:prstGeom prst="rect">
            <a:avLst/>
          </a:prstGeom>
          <a:noFill/>
        </p:spPr>
        <p:txBody>
          <a:bodyPr wrap="square" rtlCol="0">
            <a:spAutoFit/>
          </a:bodyPr>
          <a:lstStyle/>
          <a:p>
            <a:r>
              <a:rPr lang="en-US" sz="7200" dirty="0">
                <a:solidFill>
                  <a:srgbClr val="00B0F0"/>
                </a:solidFill>
                <a:latin typeface="Academy" panose="020B0604020202020204" charset="0"/>
              </a:rPr>
              <a:t>KEY TOPICS </a:t>
            </a:r>
            <a:endParaRPr lang="en-IN" sz="7200" dirty="0">
              <a:solidFill>
                <a:srgbClr val="00B0F0"/>
              </a:solidFill>
              <a:latin typeface="Academy" panose="020B0604020202020204" charset="0"/>
            </a:endParaRPr>
          </a:p>
        </p:txBody>
      </p:sp>
      <p:sp>
        <p:nvSpPr>
          <p:cNvPr id="4" name="TextBox 3">
            <a:extLst>
              <a:ext uri="{FF2B5EF4-FFF2-40B4-BE49-F238E27FC236}">
                <a16:creationId xmlns:a16="http://schemas.microsoft.com/office/drawing/2014/main" id="{AD6280BB-74AB-B920-3972-4566A826B4AD}"/>
              </a:ext>
            </a:extLst>
          </p:cNvPr>
          <p:cNvSpPr txBox="1"/>
          <p:nvPr/>
        </p:nvSpPr>
        <p:spPr>
          <a:xfrm>
            <a:off x="2271718" y="3226724"/>
            <a:ext cx="5715000" cy="5016758"/>
          </a:xfrm>
          <a:prstGeom prst="rect">
            <a:avLst/>
          </a:prstGeom>
          <a:noFill/>
        </p:spPr>
        <p:txBody>
          <a:bodyPr wrap="square" rtlCol="0">
            <a:spAutoFit/>
          </a:bodyPr>
          <a:lstStyle/>
          <a:p>
            <a:pPr marL="285750" indent="-285750">
              <a:buFont typeface="Wingdings" panose="05000000000000000000" pitchFamily="2" charset="2"/>
              <a:buChar char="q"/>
            </a:pPr>
            <a:r>
              <a:rPr lang="en-US" sz="4000" dirty="0">
                <a:solidFill>
                  <a:schemeClr val="bg1"/>
                </a:solidFill>
              </a:rPr>
              <a:t>    Problem Statement </a:t>
            </a:r>
          </a:p>
          <a:p>
            <a:endParaRPr lang="en-US" sz="4000" dirty="0">
              <a:solidFill>
                <a:schemeClr val="bg1"/>
              </a:solidFill>
            </a:endParaRPr>
          </a:p>
          <a:p>
            <a:endParaRPr lang="en-US" sz="4000" dirty="0">
              <a:solidFill>
                <a:schemeClr val="bg1"/>
              </a:solidFill>
            </a:endParaRPr>
          </a:p>
          <a:p>
            <a:pPr marL="285750" indent="-285750">
              <a:buFont typeface="Wingdings" panose="05000000000000000000" pitchFamily="2" charset="2"/>
              <a:buChar char="q"/>
            </a:pPr>
            <a:r>
              <a:rPr lang="en-US" sz="4000" dirty="0">
                <a:solidFill>
                  <a:schemeClr val="bg1"/>
                </a:solidFill>
              </a:rPr>
              <a:t>    Objective </a:t>
            </a:r>
          </a:p>
          <a:p>
            <a:endParaRPr lang="en-US" sz="4000" dirty="0">
              <a:solidFill>
                <a:schemeClr val="bg1"/>
              </a:solidFill>
            </a:endParaRPr>
          </a:p>
          <a:p>
            <a:endParaRPr lang="en-US" sz="4000" dirty="0">
              <a:solidFill>
                <a:schemeClr val="bg1"/>
              </a:solidFill>
            </a:endParaRPr>
          </a:p>
          <a:p>
            <a:pPr marL="285750" indent="-285750">
              <a:buFont typeface="Wingdings" panose="05000000000000000000" pitchFamily="2" charset="2"/>
              <a:buChar char="q"/>
            </a:pPr>
            <a:r>
              <a:rPr lang="en-US" sz="4000" dirty="0">
                <a:solidFill>
                  <a:schemeClr val="bg1"/>
                </a:solidFill>
              </a:rPr>
              <a:t>    Dataset</a:t>
            </a:r>
          </a:p>
          <a:p>
            <a:r>
              <a:rPr lang="en-US" sz="4000" dirty="0">
                <a:solidFill>
                  <a:schemeClr val="bg1"/>
                </a:solidFill>
              </a:rPr>
              <a:t> </a:t>
            </a:r>
          </a:p>
        </p:txBody>
      </p:sp>
      <p:sp>
        <p:nvSpPr>
          <p:cNvPr id="3" name="TextBox 2">
            <a:extLst>
              <a:ext uri="{FF2B5EF4-FFF2-40B4-BE49-F238E27FC236}">
                <a16:creationId xmlns:a16="http://schemas.microsoft.com/office/drawing/2014/main" id="{563DE756-434C-CE00-5B5D-B050951DB9B6}"/>
              </a:ext>
            </a:extLst>
          </p:cNvPr>
          <p:cNvSpPr txBox="1"/>
          <p:nvPr/>
        </p:nvSpPr>
        <p:spPr>
          <a:xfrm>
            <a:off x="9967918" y="3238500"/>
            <a:ext cx="7924800" cy="4401205"/>
          </a:xfrm>
          <a:prstGeom prst="rect">
            <a:avLst/>
          </a:prstGeom>
          <a:noFill/>
        </p:spPr>
        <p:txBody>
          <a:bodyPr wrap="square" rtlCol="0">
            <a:spAutoFit/>
          </a:bodyPr>
          <a:lstStyle/>
          <a:p>
            <a:pPr marL="285750" indent="-285750">
              <a:buFont typeface="Wingdings" panose="05000000000000000000" pitchFamily="2" charset="2"/>
              <a:buChar char="q"/>
            </a:pPr>
            <a:r>
              <a:rPr lang="en-US" sz="4000" dirty="0">
                <a:solidFill>
                  <a:schemeClr val="bg1"/>
                </a:solidFill>
              </a:rPr>
              <a:t>    Process </a:t>
            </a:r>
          </a:p>
          <a:p>
            <a:pPr marL="285750" indent="-285750">
              <a:buFont typeface="Wingdings" panose="05000000000000000000" pitchFamily="2" charset="2"/>
              <a:buChar char="q"/>
            </a:pPr>
            <a:endParaRPr lang="en-US" sz="4000" dirty="0">
              <a:solidFill>
                <a:schemeClr val="bg1"/>
              </a:solidFill>
            </a:endParaRPr>
          </a:p>
          <a:p>
            <a:pPr marL="285750" indent="-285750">
              <a:buFont typeface="Wingdings" panose="05000000000000000000" pitchFamily="2" charset="2"/>
              <a:buChar char="q"/>
            </a:pPr>
            <a:endParaRPr lang="en-US" sz="4000" dirty="0">
              <a:solidFill>
                <a:schemeClr val="bg1"/>
              </a:solidFill>
            </a:endParaRPr>
          </a:p>
          <a:p>
            <a:pPr marL="285750" indent="-285750">
              <a:buFont typeface="Wingdings" panose="05000000000000000000" pitchFamily="2" charset="2"/>
              <a:buChar char="q"/>
            </a:pPr>
            <a:r>
              <a:rPr lang="en-US" sz="4000" dirty="0">
                <a:solidFill>
                  <a:schemeClr val="bg1"/>
                </a:solidFill>
              </a:rPr>
              <a:t>     Result </a:t>
            </a:r>
          </a:p>
          <a:p>
            <a:pPr marL="285750" indent="-285750">
              <a:buFont typeface="Wingdings" panose="05000000000000000000" pitchFamily="2" charset="2"/>
              <a:buChar char="q"/>
            </a:pPr>
            <a:endParaRPr lang="en-US" sz="4000" dirty="0">
              <a:solidFill>
                <a:schemeClr val="bg1"/>
              </a:solidFill>
            </a:endParaRPr>
          </a:p>
          <a:p>
            <a:pPr marL="285750" indent="-285750">
              <a:buFont typeface="Wingdings" panose="05000000000000000000" pitchFamily="2" charset="2"/>
              <a:buChar char="q"/>
            </a:pPr>
            <a:endParaRPr lang="en-US" sz="4000" dirty="0">
              <a:solidFill>
                <a:schemeClr val="bg1"/>
              </a:solidFill>
            </a:endParaRPr>
          </a:p>
          <a:p>
            <a:pPr marL="285750" indent="-285750">
              <a:buFont typeface="Wingdings" panose="05000000000000000000" pitchFamily="2" charset="2"/>
              <a:buChar char="q"/>
            </a:pPr>
            <a:r>
              <a:rPr lang="en-US" sz="4000" dirty="0">
                <a:solidFill>
                  <a:schemeClr val="bg1"/>
                </a:solidFill>
              </a:rPr>
              <a:t>     Recommendations </a:t>
            </a:r>
            <a:endParaRPr lang="en-IN" sz="4000" dirty="0">
              <a:solidFill>
                <a:schemeClr val="bg1"/>
              </a:solidFill>
            </a:endParaRPr>
          </a:p>
        </p:txBody>
      </p:sp>
    </p:spTree>
    <p:extLst>
      <p:ext uri="{BB962C8B-B14F-4D97-AF65-F5344CB8AC3E}">
        <p14:creationId xmlns:p14="http://schemas.microsoft.com/office/powerpoint/2010/main" val="310125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4">
                                            <p:txEl>
                                              <p:pRg st="3" end="3"/>
                                            </p:txEl>
                                          </p:spTgt>
                                        </p:tgtEl>
                                        <p:attrNameLst>
                                          <p:attrName>style.visibility</p:attrName>
                                        </p:attrNameLst>
                                      </p:cBhvr>
                                      <p:to>
                                        <p:strVal val="visible"/>
                                      </p:to>
                                    </p:set>
                                    <p:anim calcmode="lin" valueType="num">
                                      <p:cBhvr additive="base">
                                        <p:cTn id="12"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fill="hold" nodeType="after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 calcmode="lin" valueType="num">
                                      <p:cBhvr additive="base">
                                        <p:cTn id="17"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 presetClass="entr" presetSubtype="4" fill="hold" nodeType="after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 calcmode="lin" valueType="num">
                                      <p:cBhvr additive="base">
                                        <p:cTn id="2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500"/>
                            </p:stCondLst>
                            <p:childTnLst>
                              <p:par>
                                <p:cTn id="25" presetID="2" presetClass="entr" presetSubtype="4" fill="hold" nodeType="after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additive="base">
                                        <p:cTn id="2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9" fill="hold">
                            <p:stCondLst>
                              <p:cond delay="3000"/>
                            </p:stCondLst>
                            <p:childTnLst>
                              <p:par>
                                <p:cTn id="30" presetID="2" presetClass="entr" presetSubtype="4" fill="hold" nodeType="after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additive="base">
                                        <p:cTn id="3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F81E63F0-07DB-C15D-8D99-47E9884E4EB2}"/>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AA1CFAE9-23CD-0810-2B67-8835733DDAF1}"/>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BE3BA166-A7AC-2001-088D-8231C9D63462}"/>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 name="TextBox 1">
            <a:extLst>
              <a:ext uri="{FF2B5EF4-FFF2-40B4-BE49-F238E27FC236}">
                <a16:creationId xmlns:a16="http://schemas.microsoft.com/office/drawing/2014/main" id="{0E37A260-B1E7-B2A2-8D4D-7C6BF85C2E5D}"/>
              </a:ext>
            </a:extLst>
          </p:cNvPr>
          <p:cNvSpPr txBox="1"/>
          <p:nvPr/>
        </p:nvSpPr>
        <p:spPr>
          <a:xfrm>
            <a:off x="4343400" y="443840"/>
            <a:ext cx="11734800" cy="1200329"/>
          </a:xfrm>
          <a:prstGeom prst="rect">
            <a:avLst/>
          </a:prstGeom>
          <a:noFill/>
        </p:spPr>
        <p:txBody>
          <a:bodyPr wrap="square" rtlCol="0">
            <a:spAutoFit/>
          </a:bodyPr>
          <a:lstStyle/>
          <a:p>
            <a:r>
              <a:rPr lang="en-US" sz="7200" dirty="0">
                <a:solidFill>
                  <a:srgbClr val="00B0F0"/>
                </a:solidFill>
                <a:latin typeface="Academy" panose="020B0604020202020204" charset="0"/>
              </a:rPr>
              <a:t>PROBLEM STATEMENT </a:t>
            </a:r>
            <a:endParaRPr lang="en-IN" sz="7200" dirty="0">
              <a:solidFill>
                <a:srgbClr val="00B0F0"/>
              </a:solidFill>
              <a:latin typeface="Academy" panose="020B0604020202020204" charset="0"/>
            </a:endParaRPr>
          </a:p>
        </p:txBody>
      </p:sp>
      <p:sp>
        <p:nvSpPr>
          <p:cNvPr id="3" name="TextBox 2">
            <a:extLst>
              <a:ext uri="{FF2B5EF4-FFF2-40B4-BE49-F238E27FC236}">
                <a16:creationId xmlns:a16="http://schemas.microsoft.com/office/drawing/2014/main" id="{A67E74EA-5DD0-043F-5702-BB52B812FE40}"/>
              </a:ext>
            </a:extLst>
          </p:cNvPr>
          <p:cNvSpPr txBox="1"/>
          <p:nvPr/>
        </p:nvSpPr>
        <p:spPr>
          <a:xfrm>
            <a:off x="1701024" y="3063551"/>
            <a:ext cx="15525619" cy="5016758"/>
          </a:xfrm>
          <a:prstGeom prst="rect">
            <a:avLst/>
          </a:prstGeom>
          <a:noFill/>
        </p:spPr>
        <p:txBody>
          <a:bodyPr wrap="square" rtlCol="0">
            <a:spAutoFit/>
          </a:bodyPr>
          <a:lstStyle/>
          <a:p>
            <a:pPr algn="just"/>
            <a:r>
              <a:rPr lang="en-US" sz="4000" dirty="0" err="1">
                <a:solidFill>
                  <a:schemeClr val="bg1"/>
                </a:solidFill>
              </a:rPr>
              <a:t>AtliQ</a:t>
            </a:r>
            <a:r>
              <a:rPr lang="en-US" sz="4000" dirty="0">
                <a:solidFill>
                  <a:schemeClr val="bg1"/>
                </a:solidFill>
              </a:rPr>
              <a:t> Motors is an automotive giant from the USA specializing in electric vehicles (EV). In the last 5 years, their market share rose to 25% in electric and hybrid vehicles segment in North America. As a part of their expansion plans, they wanted to launch their bestselling models in India where their market share is less than 2%. Bruce </a:t>
            </a:r>
            <a:r>
              <a:rPr lang="en-US" sz="4000" dirty="0" err="1">
                <a:solidFill>
                  <a:schemeClr val="bg1"/>
                </a:solidFill>
              </a:rPr>
              <a:t>Haryali</a:t>
            </a:r>
            <a:r>
              <a:rPr lang="en-US" sz="4000" dirty="0">
                <a:solidFill>
                  <a:schemeClr val="bg1"/>
                </a:solidFill>
              </a:rPr>
              <a:t>, the chief of </a:t>
            </a:r>
            <a:r>
              <a:rPr lang="en-US" sz="4000" dirty="0" err="1">
                <a:solidFill>
                  <a:schemeClr val="bg1"/>
                </a:solidFill>
              </a:rPr>
              <a:t>AtliQ</a:t>
            </a:r>
            <a:r>
              <a:rPr lang="en-US" sz="4000" dirty="0">
                <a:solidFill>
                  <a:schemeClr val="bg1"/>
                </a:solidFill>
              </a:rPr>
              <a:t> Motors India wanted to do a detailed market study of existing EV/Hybrid market in India before proceeding further. Bruce gave this task to the data analytics team of </a:t>
            </a:r>
            <a:r>
              <a:rPr lang="en-US" sz="4000" dirty="0" err="1">
                <a:solidFill>
                  <a:schemeClr val="bg1"/>
                </a:solidFill>
              </a:rPr>
              <a:t>AtliQ</a:t>
            </a:r>
            <a:r>
              <a:rPr lang="en-US" sz="4000" dirty="0">
                <a:solidFill>
                  <a:schemeClr val="bg1"/>
                </a:solidFill>
              </a:rPr>
              <a:t> motors. </a:t>
            </a:r>
            <a:endParaRPr lang="en-IN" sz="4000" dirty="0">
              <a:solidFill>
                <a:schemeClr val="bg1"/>
              </a:solidFill>
            </a:endParaRPr>
          </a:p>
        </p:txBody>
      </p:sp>
      <p:pic>
        <p:nvPicPr>
          <p:cNvPr id="4" name="Picture 3" descr="A logo with a circle and a letter&#10;&#10;AI-generated content may be incorrect.">
            <a:extLst>
              <a:ext uri="{FF2B5EF4-FFF2-40B4-BE49-F238E27FC236}">
                <a16:creationId xmlns:a16="http://schemas.microsoft.com/office/drawing/2014/main" id="{579332B7-A0AD-E4E9-6CAD-9F50D962BB8C}"/>
              </a:ext>
            </a:extLst>
          </p:cNvPr>
          <p:cNvPicPr>
            <a:picLocks noChangeAspect="1"/>
          </p:cNvPicPr>
          <p:nvPr/>
        </p:nvPicPr>
        <p:blipFill>
          <a:blip r:embed="rId5"/>
          <a:stretch>
            <a:fillRect/>
          </a:stretch>
        </p:blipFill>
        <p:spPr>
          <a:xfrm>
            <a:off x="81645" y="82489"/>
            <a:ext cx="1670956" cy="1620030"/>
          </a:xfrm>
          <a:prstGeom prst="rect">
            <a:avLst/>
          </a:prstGeom>
        </p:spPr>
      </p:pic>
    </p:spTree>
    <p:extLst>
      <p:ext uri="{BB962C8B-B14F-4D97-AF65-F5344CB8AC3E}">
        <p14:creationId xmlns:p14="http://schemas.microsoft.com/office/powerpoint/2010/main" val="3924832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BC77218A-0494-A3E8-0002-9947A0D03DA1}"/>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3CF9A33E-025E-9986-E1CD-49018761C78C}"/>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9531569E-9C41-3D11-3A9E-5FE3EF0616C9}"/>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 name="TextBox 1">
            <a:extLst>
              <a:ext uri="{FF2B5EF4-FFF2-40B4-BE49-F238E27FC236}">
                <a16:creationId xmlns:a16="http://schemas.microsoft.com/office/drawing/2014/main" id="{527E18D2-CBCC-0ACF-11C5-A3330E7DB2E0}"/>
              </a:ext>
            </a:extLst>
          </p:cNvPr>
          <p:cNvSpPr txBox="1"/>
          <p:nvPr/>
        </p:nvSpPr>
        <p:spPr>
          <a:xfrm>
            <a:off x="5715000" y="565303"/>
            <a:ext cx="10744201" cy="1200329"/>
          </a:xfrm>
          <a:prstGeom prst="rect">
            <a:avLst/>
          </a:prstGeom>
          <a:noFill/>
        </p:spPr>
        <p:txBody>
          <a:bodyPr wrap="square" rtlCol="0">
            <a:spAutoFit/>
          </a:bodyPr>
          <a:lstStyle/>
          <a:p>
            <a:r>
              <a:rPr lang="en-US" sz="7200" dirty="0">
                <a:solidFill>
                  <a:srgbClr val="00B0F0"/>
                </a:solidFill>
                <a:latin typeface="Academy" panose="020B0604020202020204" charset="0"/>
              </a:rPr>
              <a:t>OBJECTIVE</a:t>
            </a:r>
            <a:r>
              <a:rPr lang="en-US" sz="6000" dirty="0">
                <a:solidFill>
                  <a:srgbClr val="00B0F0"/>
                </a:solidFill>
                <a:latin typeface="Academy" panose="020B0604020202020204" charset="0"/>
              </a:rPr>
              <a:t>  </a:t>
            </a:r>
            <a:endParaRPr lang="en-IN" sz="6000" dirty="0">
              <a:solidFill>
                <a:srgbClr val="00B0F0"/>
              </a:solidFill>
              <a:latin typeface="Academy" panose="020B0604020202020204" charset="0"/>
            </a:endParaRPr>
          </a:p>
        </p:txBody>
      </p:sp>
      <p:sp>
        <p:nvSpPr>
          <p:cNvPr id="3" name="TextBox 2">
            <a:extLst>
              <a:ext uri="{FF2B5EF4-FFF2-40B4-BE49-F238E27FC236}">
                <a16:creationId xmlns:a16="http://schemas.microsoft.com/office/drawing/2014/main" id="{616F90CD-9F30-2206-6C1D-8773E1A6BFDA}"/>
              </a:ext>
            </a:extLst>
          </p:cNvPr>
          <p:cNvSpPr txBox="1"/>
          <p:nvPr/>
        </p:nvSpPr>
        <p:spPr>
          <a:xfrm>
            <a:off x="1543181" y="3467100"/>
            <a:ext cx="15525619" cy="3170099"/>
          </a:xfrm>
          <a:prstGeom prst="rect">
            <a:avLst/>
          </a:prstGeom>
          <a:noFill/>
        </p:spPr>
        <p:txBody>
          <a:bodyPr wrap="square" rtlCol="0">
            <a:spAutoFit/>
          </a:bodyPr>
          <a:lstStyle/>
          <a:p>
            <a:pPr algn="just"/>
            <a:r>
              <a:rPr lang="en-US" sz="4000" dirty="0">
                <a:solidFill>
                  <a:schemeClr val="bg1"/>
                </a:solidFill>
              </a:rPr>
              <a:t>As a Data Analyst, working on this project, my objective was to analyze the Indian EV and hybrid vehicle market, provide actionable insights on market trends, and identify opportunities for scaling operations. This required working with large datasets and delivering key recommendations to Bruce </a:t>
            </a:r>
            <a:r>
              <a:rPr lang="en-US" sz="4000" dirty="0" err="1">
                <a:solidFill>
                  <a:schemeClr val="bg1"/>
                </a:solidFill>
              </a:rPr>
              <a:t>Haryali</a:t>
            </a:r>
            <a:r>
              <a:rPr lang="en-US" sz="4000" dirty="0">
                <a:solidFill>
                  <a:schemeClr val="bg1"/>
                </a:solidFill>
              </a:rPr>
              <a:t> and the leadership team.</a:t>
            </a:r>
            <a:endParaRPr lang="en-IN" sz="4000" dirty="0">
              <a:solidFill>
                <a:schemeClr val="bg1"/>
              </a:solidFill>
            </a:endParaRPr>
          </a:p>
        </p:txBody>
      </p:sp>
      <p:pic>
        <p:nvPicPr>
          <p:cNvPr id="5" name="Picture 4" descr="A logo with a circle and a letter&#10;&#10;AI-generated content may be incorrect.">
            <a:extLst>
              <a:ext uri="{FF2B5EF4-FFF2-40B4-BE49-F238E27FC236}">
                <a16:creationId xmlns:a16="http://schemas.microsoft.com/office/drawing/2014/main" id="{90205118-83DA-4587-6914-AC5432EDDE41}"/>
              </a:ext>
            </a:extLst>
          </p:cNvPr>
          <p:cNvPicPr>
            <a:picLocks noChangeAspect="1"/>
          </p:cNvPicPr>
          <p:nvPr/>
        </p:nvPicPr>
        <p:blipFill>
          <a:blip r:embed="rId5"/>
          <a:stretch>
            <a:fillRect/>
          </a:stretch>
        </p:blipFill>
        <p:spPr>
          <a:xfrm>
            <a:off x="81645" y="82489"/>
            <a:ext cx="1670956" cy="1620030"/>
          </a:xfrm>
          <a:prstGeom prst="rect">
            <a:avLst/>
          </a:prstGeom>
        </p:spPr>
      </p:pic>
    </p:spTree>
    <p:extLst>
      <p:ext uri="{BB962C8B-B14F-4D97-AF65-F5344CB8AC3E}">
        <p14:creationId xmlns:p14="http://schemas.microsoft.com/office/powerpoint/2010/main" val="42347289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A78BAD3A-09A8-EB93-E491-FD098D15B121}"/>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0B693A55-D29A-B7DC-8872-2F349EE2ACB9}"/>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EFDC105A-7215-737D-1ACA-1D1D68636987}"/>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F080CED1-9FB3-5A17-DFA4-01CACE7D3F35}"/>
              </a:ext>
            </a:extLst>
          </p:cNvPr>
          <p:cNvPicPr>
            <a:picLocks noChangeAspect="1"/>
          </p:cNvPicPr>
          <p:nvPr/>
        </p:nvPicPr>
        <p:blipFill>
          <a:blip r:embed="rId5"/>
          <a:stretch>
            <a:fillRect/>
          </a:stretch>
        </p:blipFill>
        <p:spPr>
          <a:xfrm>
            <a:off x="81645" y="82489"/>
            <a:ext cx="1670956" cy="1620030"/>
          </a:xfrm>
          <a:prstGeom prst="rect">
            <a:avLst/>
          </a:prstGeom>
        </p:spPr>
      </p:pic>
      <p:sp>
        <p:nvSpPr>
          <p:cNvPr id="2" name="TextBox 1">
            <a:extLst>
              <a:ext uri="{FF2B5EF4-FFF2-40B4-BE49-F238E27FC236}">
                <a16:creationId xmlns:a16="http://schemas.microsoft.com/office/drawing/2014/main" id="{D33B68E2-297A-3B48-B0A6-41B0D943FA0C}"/>
              </a:ext>
            </a:extLst>
          </p:cNvPr>
          <p:cNvSpPr txBox="1"/>
          <p:nvPr/>
        </p:nvSpPr>
        <p:spPr>
          <a:xfrm>
            <a:off x="6324600" y="174206"/>
            <a:ext cx="11734800" cy="1200329"/>
          </a:xfrm>
          <a:prstGeom prst="rect">
            <a:avLst/>
          </a:prstGeom>
          <a:noFill/>
        </p:spPr>
        <p:txBody>
          <a:bodyPr wrap="square" rtlCol="0">
            <a:spAutoFit/>
          </a:bodyPr>
          <a:lstStyle/>
          <a:p>
            <a:r>
              <a:rPr lang="en-US" sz="7200" dirty="0">
                <a:solidFill>
                  <a:srgbClr val="00B0F0"/>
                </a:solidFill>
                <a:latin typeface="Academy" panose="020B0604020202020204" charset="0"/>
              </a:rPr>
              <a:t>DATASET</a:t>
            </a:r>
            <a:r>
              <a:rPr lang="en-US" sz="6000" dirty="0">
                <a:solidFill>
                  <a:srgbClr val="00B0F0"/>
                </a:solidFill>
                <a:latin typeface="Academy" panose="020B0604020202020204" charset="0"/>
              </a:rPr>
              <a:t>  </a:t>
            </a:r>
            <a:endParaRPr lang="en-IN" sz="6000" dirty="0">
              <a:solidFill>
                <a:srgbClr val="00B0F0"/>
              </a:solidFill>
              <a:latin typeface="Academy" panose="020B0604020202020204" charset="0"/>
            </a:endParaRPr>
          </a:p>
        </p:txBody>
      </p:sp>
      <p:pic>
        <p:nvPicPr>
          <p:cNvPr id="4" name="Picture 3">
            <a:extLst>
              <a:ext uri="{FF2B5EF4-FFF2-40B4-BE49-F238E27FC236}">
                <a16:creationId xmlns:a16="http://schemas.microsoft.com/office/drawing/2014/main" id="{A74C2EAF-1F84-DB02-281A-6CE78CBE242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7800" y="2333471"/>
            <a:ext cx="8077200" cy="2544823"/>
          </a:xfrm>
          <a:prstGeom prst="rect">
            <a:avLst/>
          </a:prstGeom>
        </p:spPr>
      </p:pic>
      <p:sp>
        <p:nvSpPr>
          <p:cNvPr id="8" name="TextBox 7">
            <a:extLst>
              <a:ext uri="{FF2B5EF4-FFF2-40B4-BE49-F238E27FC236}">
                <a16:creationId xmlns:a16="http://schemas.microsoft.com/office/drawing/2014/main" id="{7C60BEEF-3D2C-32C8-A3C9-E9CC465B5C8C}"/>
              </a:ext>
            </a:extLst>
          </p:cNvPr>
          <p:cNvSpPr txBox="1"/>
          <p:nvPr/>
        </p:nvSpPr>
        <p:spPr>
          <a:xfrm>
            <a:off x="1548624" y="5121729"/>
            <a:ext cx="4876800" cy="461665"/>
          </a:xfrm>
          <a:prstGeom prst="rect">
            <a:avLst/>
          </a:prstGeom>
          <a:noFill/>
        </p:spPr>
        <p:txBody>
          <a:bodyPr wrap="square" rtlCol="0">
            <a:spAutoFit/>
          </a:bodyPr>
          <a:lstStyle/>
          <a:p>
            <a:pPr algn="ctr"/>
            <a:r>
              <a:rPr lang="en-US" sz="2400" dirty="0">
                <a:solidFill>
                  <a:schemeClr val="bg1"/>
                </a:solidFill>
              </a:rPr>
              <a:t> </a:t>
            </a:r>
            <a:endParaRPr lang="en-IN" sz="2400" dirty="0">
              <a:solidFill>
                <a:schemeClr val="bg1"/>
              </a:solidFill>
            </a:endParaRPr>
          </a:p>
        </p:txBody>
      </p:sp>
      <p:pic>
        <p:nvPicPr>
          <p:cNvPr id="12" name="Picture 11">
            <a:extLst>
              <a:ext uri="{FF2B5EF4-FFF2-40B4-BE49-F238E27FC236}">
                <a16:creationId xmlns:a16="http://schemas.microsoft.com/office/drawing/2014/main" id="{FBE8DB99-C28C-7747-0F5B-50E517A2546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96600" y="2264611"/>
            <a:ext cx="5791200" cy="2544822"/>
          </a:xfrm>
          <a:prstGeom prst="rect">
            <a:avLst/>
          </a:prstGeom>
        </p:spPr>
      </p:pic>
      <p:pic>
        <p:nvPicPr>
          <p:cNvPr id="17" name="Picture 16">
            <a:extLst>
              <a:ext uri="{FF2B5EF4-FFF2-40B4-BE49-F238E27FC236}">
                <a16:creationId xmlns:a16="http://schemas.microsoft.com/office/drawing/2014/main" id="{D6398A1E-BC4E-66B2-FF2E-B778EED4D16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38800" y="5872930"/>
            <a:ext cx="6249422" cy="2848065"/>
          </a:xfrm>
          <a:prstGeom prst="rect">
            <a:avLst/>
          </a:prstGeom>
        </p:spPr>
      </p:pic>
      <p:sp>
        <p:nvSpPr>
          <p:cNvPr id="18" name="Rectangle 17">
            <a:extLst>
              <a:ext uri="{FF2B5EF4-FFF2-40B4-BE49-F238E27FC236}">
                <a16:creationId xmlns:a16="http://schemas.microsoft.com/office/drawing/2014/main" id="{5583EA70-8911-FF08-6AB3-89EDABC7D53C}"/>
              </a:ext>
            </a:extLst>
          </p:cNvPr>
          <p:cNvSpPr/>
          <p:nvPr/>
        </p:nvSpPr>
        <p:spPr>
          <a:xfrm>
            <a:off x="5549714" y="8857049"/>
            <a:ext cx="6427593" cy="646331"/>
          </a:xfrm>
          <a:prstGeom prst="rect">
            <a:avLst/>
          </a:prstGeom>
          <a:noFill/>
        </p:spPr>
        <p:txBody>
          <a:bodyPr wrap="none" lIns="91440" tIns="45720" rIns="91440" bIns="45720">
            <a:spAutoFit/>
          </a:bodyPr>
          <a:lstStyle/>
          <a:p>
            <a:pPr algn="ctr"/>
            <a:r>
              <a:rPr lang="en-US" sz="36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electric_vehicles_sold_by_states</a:t>
            </a:r>
            <a:endParaRPr lang="en-US"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19" name="Rectangle 18">
            <a:extLst>
              <a:ext uri="{FF2B5EF4-FFF2-40B4-BE49-F238E27FC236}">
                <a16:creationId xmlns:a16="http://schemas.microsoft.com/office/drawing/2014/main" id="{5C8024C9-1F4F-F2DA-7CA9-CF06B02DC8F8}"/>
              </a:ext>
            </a:extLst>
          </p:cNvPr>
          <p:cNvSpPr/>
          <p:nvPr/>
        </p:nvSpPr>
        <p:spPr>
          <a:xfrm>
            <a:off x="10764640" y="4998619"/>
            <a:ext cx="6055119" cy="584775"/>
          </a:xfrm>
          <a:prstGeom prst="rect">
            <a:avLst/>
          </a:prstGeom>
          <a:noFill/>
        </p:spPr>
        <p:txBody>
          <a:bodyPr wrap="none" lIns="91440" tIns="45720" rIns="91440" bIns="45720">
            <a:spAutoFit/>
          </a:bodyPr>
          <a:lstStyle/>
          <a:p>
            <a:pPr algn="ctr"/>
            <a:r>
              <a:rPr lang="en-US" sz="3200" b="1" cap="none" spc="0"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electric_vehicles_sold_by_makers</a:t>
            </a:r>
            <a:r>
              <a:rPr lang="en-US" sz="3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endParaRPr lang="en-IN" sz="3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20" name="Rectangle 19">
            <a:extLst>
              <a:ext uri="{FF2B5EF4-FFF2-40B4-BE49-F238E27FC236}">
                <a16:creationId xmlns:a16="http://schemas.microsoft.com/office/drawing/2014/main" id="{2F235A94-C6A4-AB29-C03E-ABFB4C574561}"/>
              </a:ext>
            </a:extLst>
          </p:cNvPr>
          <p:cNvSpPr/>
          <p:nvPr/>
        </p:nvSpPr>
        <p:spPr>
          <a:xfrm>
            <a:off x="2590800" y="4998619"/>
            <a:ext cx="3454290" cy="646331"/>
          </a:xfrm>
          <a:prstGeom prst="rect">
            <a:avLst/>
          </a:prstGeom>
          <a:noFill/>
        </p:spPr>
        <p:txBody>
          <a:bodyPr wrap="square" lIns="91440" tIns="45720" rIns="91440" bIns="45720">
            <a:spAutoFit/>
          </a:bodyPr>
          <a:lstStyle/>
          <a:p>
            <a:pPr algn="ctr"/>
            <a:r>
              <a:rPr lang="en-US" sz="36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dim_date</a:t>
            </a:r>
            <a:r>
              <a:rPr lang="en-US" sz="36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endParaRPr lang="en-IN" sz="36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2356987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EA70ECA6-A8FE-398B-B95C-C625E1E8B069}"/>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40F83410-039E-A3C7-5FD8-8F654FCC83C1}"/>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C9C00B69-BAD0-70FE-F548-F847F9E8DCA5}"/>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88256BDA-B8EF-688B-8A52-03255B32526B}"/>
              </a:ext>
            </a:extLst>
          </p:cNvPr>
          <p:cNvPicPr>
            <a:picLocks noChangeAspect="1"/>
          </p:cNvPicPr>
          <p:nvPr/>
        </p:nvPicPr>
        <p:blipFill>
          <a:blip r:embed="rId5"/>
          <a:stretch>
            <a:fillRect/>
          </a:stretch>
        </p:blipFill>
        <p:spPr>
          <a:xfrm>
            <a:off x="81645" y="82489"/>
            <a:ext cx="1670956" cy="1620030"/>
          </a:xfrm>
          <a:prstGeom prst="rect">
            <a:avLst/>
          </a:prstGeom>
        </p:spPr>
      </p:pic>
      <p:sp>
        <p:nvSpPr>
          <p:cNvPr id="2" name="TextBox 1">
            <a:extLst>
              <a:ext uri="{FF2B5EF4-FFF2-40B4-BE49-F238E27FC236}">
                <a16:creationId xmlns:a16="http://schemas.microsoft.com/office/drawing/2014/main" id="{CAA926C7-1EE5-B44E-3E4E-300D4E3BBE74}"/>
              </a:ext>
            </a:extLst>
          </p:cNvPr>
          <p:cNvSpPr txBox="1"/>
          <p:nvPr/>
        </p:nvSpPr>
        <p:spPr>
          <a:xfrm>
            <a:off x="5791200" y="358641"/>
            <a:ext cx="10210800" cy="2308324"/>
          </a:xfrm>
          <a:prstGeom prst="rect">
            <a:avLst/>
          </a:prstGeom>
          <a:noFill/>
        </p:spPr>
        <p:txBody>
          <a:bodyPr wrap="square" rtlCol="0">
            <a:spAutoFit/>
          </a:bodyPr>
          <a:lstStyle/>
          <a:p>
            <a:r>
              <a:rPr lang="en-US" sz="7200" dirty="0">
                <a:solidFill>
                  <a:srgbClr val="00B0F0"/>
                </a:solidFill>
                <a:latin typeface="Academy" panose="020B0604020202020204" charset="0"/>
              </a:rPr>
              <a:t>PROCESS</a:t>
            </a:r>
          </a:p>
          <a:p>
            <a:r>
              <a:rPr lang="en-US" sz="7200" dirty="0">
                <a:solidFill>
                  <a:srgbClr val="00B0F0"/>
                </a:solidFill>
                <a:latin typeface="Academy" panose="020B0604020202020204" charset="0"/>
              </a:rPr>
              <a:t>  </a:t>
            </a:r>
            <a:endParaRPr lang="en-IN" sz="7200" dirty="0">
              <a:solidFill>
                <a:srgbClr val="00B0F0"/>
              </a:solidFill>
              <a:latin typeface="Academy" panose="020B0604020202020204" charset="0"/>
            </a:endParaRPr>
          </a:p>
        </p:txBody>
      </p:sp>
      <p:sp>
        <p:nvSpPr>
          <p:cNvPr id="9" name="TextBox 8">
            <a:extLst>
              <a:ext uri="{FF2B5EF4-FFF2-40B4-BE49-F238E27FC236}">
                <a16:creationId xmlns:a16="http://schemas.microsoft.com/office/drawing/2014/main" id="{55B39FA5-A8D0-1E34-CA82-7EEF542A5CB4}"/>
              </a:ext>
            </a:extLst>
          </p:cNvPr>
          <p:cNvSpPr txBox="1"/>
          <p:nvPr/>
        </p:nvSpPr>
        <p:spPr>
          <a:xfrm>
            <a:off x="1905000" y="2400300"/>
            <a:ext cx="14097000" cy="7140416"/>
          </a:xfrm>
          <a:prstGeom prst="rect">
            <a:avLst/>
          </a:prstGeom>
          <a:noFill/>
        </p:spPr>
        <p:txBody>
          <a:bodyPr wrap="square" rtlCol="0">
            <a:spAutoFit/>
          </a:bodyPr>
          <a:lstStyle/>
          <a:p>
            <a:pPr indent="-285750" algn="just">
              <a:buFont typeface="Wingdings" panose="05000000000000000000" pitchFamily="2" charset="2"/>
              <a:buChar char="Ø"/>
            </a:pPr>
            <a:r>
              <a:rPr lang="en-IN" sz="4000" b="1" dirty="0">
                <a:solidFill>
                  <a:schemeClr val="bg1"/>
                </a:solidFill>
              </a:rPr>
              <a:t>   </a:t>
            </a:r>
            <a:r>
              <a:rPr lang="en-IN" sz="4000" b="1" dirty="0">
                <a:solidFill>
                  <a:srgbClr val="00B0F0"/>
                </a:solidFill>
              </a:rPr>
              <a:t>Addressing Irregularities</a:t>
            </a:r>
            <a:r>
              <a:rPr lang="en-IN" sz="4000" b="1" dirty="0">
                <a:solidFill>
                  <a:schemeClr val="bg1"/>
                </a:solidFill>
              </a:rPr>
              <a:t>: </a:t>
            </a:r>
            <a:r>
              <a:rPr lang="en-IN" sz="4000" dirty="0">
                <a:solidFill>
                  <a:schemeClr val="bg1"/>
                </a:solidFill>
              </a:rPr>
              <a:t>T</a:t>
            </a:r>
            <a:r>
              <a:rPr lang="en-US" sz="4000" dirty="0">
                <a:solidFill>
                  <a:schemeClr val="bg1"/>
                </a:solidFill>
              </a:rPr>
              <a:t>he date column across multiple tables had inconsistencies in naming conventions, making it necessary to rename the column to use during the analysis .</a:t>
            </a:r>
          </a:p>
          <a:p>
            <a:pPr indent="-285750" algn="just">
              <a:buFont typeface="Wingdings" panose="05000000000000000000" pitchFamily="2" charset="2"/>
              <a:buChar char="Ø"/>
            </a:pPr>
            <a:r>
              <a:rPr lang="en-IN" sz="4000" b="1" dirty="0">
                <a:solidFill>
                  <a:schemeClr val="bg1"/>
                </a:solidFill>
              </a:rPr>
              <a:t>   </a:t>
            </a:r>
            <a:r>
              <a:rPr lang="en-IN" sz="4000" b="1" dirty="0">
                <a:solidFill>
                  <a:srgbClr val="00B0F0"/>
                </a:solidFill>
              </a:rPr>
              <a:t>Data Type Transformation: </a:t>
            </a:r>
            <a:r>
              <a:rPr lang="en-US" sz="4000" dirty="0">
                <a:solidFill>
                  <a:schemeClr val="bg1"/>
                </a:solidFill>
              </a:rPr>
              <a:t>The date column's data type was transformed from text to date format in all the  three tables. </a:t>
            </a:r>
          </a:p>
          <a:p>
            <a:pPr indent="-285750" algn="just">
              <a:buFont typeface="Wingdings" panose="05000000000000000000" pitchFamily="2" charset="2"/>
              <a:buChar char="Ø"/>
            </a:pPr>
            <a:r>
              <a:rPr lang="en-IN" sz="4000" b="1" dirty="0">
                <a:solidFill>
                  <a:schemeClr val="bg1"/>
                </a:solidFill>
              </a:rPr>
              <a:t>   </a:t>
            </a:r>
            <a:r>
              <a:rPr lang="en-IN" sz="4000" b="1" dirty="0">
                <a:solidFill>
                  <a:srgbClr val="00B0F0"/>
                </a:solidFill>
              </a:rPr>
              <a:t>Query Optimization with Views</a:t>
            </a:r>
            <a:r>
              <a:rPr lang="en-IN" sz="4000" b="1" dirty="0">
                <a:solidFill>
                  <a:schemeClr val="bg1"/>
                </a:solidFill>
              </a:rPr>
              <a:t>: </a:t>
            </a:r>
            <a:r>
              <a:rPr lang="en-IN" sz="4000" dirty="0">
                <a:solidFill>
                  <a:schemeClr val="bg1"/>
                </a:solidFill>
              </a:rPr>
              <a:t>O</a:t>
            </a:r>
            <a:r>
              <a:rPr lang="en-US" sz="4000" dirty="0" err="1">
                <a:solidFill>
                  <a:schemeClr val="bg1"/>
                </a:solidFill>
              </a:rPr>
              <a:t>ptimize</a:t>
            </a:r>
            <a:r>
              <a:rPr lang="en-US" sz="4000" dirty="0">
                <a:solidFill>
                  <a:schemeClr val="bg1"/>
                </a:solidFill>
              </a:rPr>
              <a:t> query performance, several views were created to reduce redundant joins and provide on-the-fly results. This improved efficiency. The key views created are:</a:t>
            </a:r>
          </a:p>
          <a:p>
            <a:pPr marL="571500" indent="-571500" algn="just">
              <a:buFont typeface="Wingdings" panose="05000000000000000000" pitchFamily="2" charset="2"/>
              <a:buChar char="v"/>
            </a:pPr>
            <a:r>
              <a:rPr lang="en-US" sz="4000" b="1" dirty="0">
                <a:solidFill>
                  <a:schemeClr val="bg1"/>
                </a:solidFill>
              </a:rPr>
              <a:t> </a:t>
            </a:r>
            <a:r>
              <a:rPr lang="en-US" sz="4000" b="1" dirty="0" err="1">
                <a:solidFill>
                  <a:schemeClr val="bg1"/>
                </a:solidFill>
              </a:rPr>
              <a:t>dim_state</a:t>
            </a:r>
            <a:r>
              <a:rPr lang="en-US" sz="4000" b="1" dirty="0">
                <a:solidFill>
                  <a:schemeClr val="bg1"/>
                </a:solidFill>
              </a:rPr>
              <a:t>: </a:t>
            </a:r>
            <a:r>
              <a:rPr lang="en-US" sz="4000" dirty="0">
                <a:solidFill>
                  <a:schemeClr val="bg1"/>
                </a:solidFill>
              </a:rPr>
              <a:t>Joins data between </a:t>
            </a:r>
            <a:r>
              <a:rPr lang="en-US" sz="4000" dirty="0" err="1">
                <a:solidFill>
                  <a:schemeClr val="bg1"/>
                </a:solidFill>
              </a:rPr>
              <a:t>dim_date</a:t>
            </a:r>
            <a:r>
              <a:rPr lang="en-US" sz="4000" dirty="0">
                <a:solidFill>
                  <a:schemeClr val="bg1"/>
                </a:solidFill>
              </a:rPr>
              <a:t> and state.</a:t>
            </a:r>
          </a:p>
          <a:p>
            <a:pPr marL="571500" indent="-571500" algn="just">
              <a:buFont typeface="Wingdings" panose="05000000000000000000" pitchFamily="2" charset="2"/>
              <a:buChar char="v"/>
            </a:pPr>
            <a:r>
              <a:rPr lang="en-US" sz="4000" b="1" dirty="0">
                <a:solidFill>
                  <a:schemeClr val="bg1"/>
                </a:solidFill>
              </a:rPr>
              <a:t> </a:t>
            </a:r>
            <a:r>
              <a:rPr lang="en-US" sz="4000" b="1" dirty="0" err="1">
                <a:solidFill>
                  <a:schemeClr val="bg1"/>
                </a:solidFill>
              </a:rPr>
              <a:t>dim_makers</a:t>
            </a:r>
            <a:r>
              <a:rPr lang="en-US" sz="4000" b="1" dirty="0">
                <a:solidFill>
                  <a:schemeClr val="bg1"/>
                </a:solidFill>
              </a:rPr>
              <a:t>: </a:t>
            </a:r>
            <a:r>
              <a:rPr lang="en-US" sz="4000" dirty="0">
                <a:solidFill>
                  <a:schemeClr val="bg1"/>
                </a:solidFill>
              </a:rPr>
              <a:t>Joins data between </a:t>
            </a:r>
            <a:r>
              <a:rPr lang="en-US" sz="4000" dirty="0" err="1">
                <a:solidFill>
                  <a:schemeClr val="bg1"/>
                </a:solidFill>
              </a:rPr>
              <a:t>dim_date</a:t>
            </a:r>
            <a:r>
              <a:rPr lang="en-US" sz="4000" dirty="0">
                <a:solidFill>
                  <a:schemeClr val="bg1"/>
                </a:solidFill>
              </a:rPr>
              <a:t> and makers table.</a:t>
            </a:r>
            <a:endParaRPr lang="en-IN" sz="4000" dirty="0">
              <a:solidFill>
                <a:schemeClr val="bg1"/>
              </a:solidFill>
            </a:endParaRPr>
          </a:p>
          <a:p>
            <a:r>
              <a:rPr lang="en-IN" dirty="0"/>
              <a:t>                     </a:t>
            </a:r>
            <a:endParaRPr lang="en-US" dirty="0"/>
          </a:p>
        </p:txBody>
      </p:sp>
      <p:sp>
        <p:nvSpPr>
          <p:cNvPr id="12" name="Rectangle 3">
            <a:extLst>
              <a:ext uri="{FF2B5EF4-FFF2-40B4-BE49-F238E27FC236}">
                <a16:creationId xmlns:a16="http://schemas.microsoft.com/office/drawing/2014/main" id="{65BBD01A-DDE4-49F9-5EA7-DA6DFD0C8FC4}"/>
              </a:ext>
            </a:extLst>
          </p:cNvPr>
          <p:cNvSpPr>
            <a:spLocks noChangeArrowheads="1"/>
          </p:cNvSpPr>
          <p:nvPr/>
        </p:nvSpPr>
        <p:spPr bwMode="auto">
          <a:xfrm>
            <a:off x="0" y="90100"/>
            <a:ext cx="2263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1" u="none" strike="noStrike" cap="none" normalizeH="0" baseline="0" dirty="0">
                <a:ln>
                  <a:noFill/>
                </a:ln>
                <a:solidFill>
                  <a:schemeClr val="tx1"/>
                </a:solidFill>
                <a:effectLst/>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135718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2161E"/>
        </a:solidFill>
        <a:effectLst/>
      </p:bgPr>
    </p:bg>
    <p:spTree>
      <p:nvGrpSpPr>
        <p:cNvPr id="1" name="">
          <a:extLst>
            <a:ext uri="{FF2B5EF4-FFF2-40B4-BE49-F238E27FC236}">
              <a16:creationId xmlns:a16="http://schemas.microsoft.com/office/drawing/2014/main" id="{A900746E-D886-F5B6-AA29-1E05FB40C7AE}"/>
            </a:ext>
          </a:extLst>
        </p:cNvPr>
        <p:cNvGrpSpPr/>
        <p:nvPr/>
      </p:nvGrpSpPr>
      <p:grpSpPr>
        <a:xfrm>
          <a:off x="0" y="0"/>
          <a:ext cx="0" cy="0"/>
          <a:chOff x="0" y="0"/>
          <a:chExt cx="0" cy="0"/>
        </a:xfrm>
      </p:grpSpPr>
      <p:sp>
        <p:nvSpPr>
          <p:cNvPr id="14" name="Freeform 14">
            <a:extLst>
              <a:ext uri="{FF2B5EF4-FFF2-40B4-BE49-F238E27FC236}">
                <a16:creationId xmlns:a16="http://schemas.microsoft.com/office/drawing/2014/main" id="{DB321F3E-B766-6EF4-3C35-066384FDA758}"/>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D8F79CD2-0A5E-AD87-4411-2B7B53B8D144}"/>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50F994D7-E306-ABFF-FE69-47109B1F5579}"/>
              </a:ext>
            </a:extLst>
          </p:cNvPr>
          <p:cNvPicPr>
            <a:picLocks noChangeAspect="1"/>
          </p:cNvPicPr>
          <p:nvPr/>
        </p:nvPicPr>
        <p:blipFill>
          <a:blip r:embed="rId5"/>
          <a:stretch>
            <a:fillRect/>
          </a:stretch>
        </p:blipFill>
        <p:spPr>
          <a:xfrm>
            <a:off x="81645" y="82489"/>
            <a:ext cx="1670956" cy="1620030"/>
          </a:xfrm>
          <a:prstGeom prst="rect">
            <a:avLst/>
          </a:prstGeom>
        </p:spPr>
      </p:pic>
      <p:sp>
        <p:nvSpPr>
          <p:cNvPr id="2" name="TextBox 1">
            <a:extLst>
              <a:ext uri="{FF2B5EF4-FFF2-40B4-BE49-F238E27FC236}">
                <a16:creationId xmlns:a16="http://schemas.microsoft.com/office/drawing/2014/main" id="{835B8006-5FD4-F094-9EF3-2D95DC2DEFBB}"/>
              </a:ext>
            </a:extLst>
          </p:cNvPr>
          <p:cNvSpPr txBox="1"/>
          <p:nvPr/>
        </p:nvSpPr>
        <p:spPr>
          <a:xfrm>
            <a:off x="3096987" y="200807"/>
            <a:ext cx="11734800" cy="1938992"/>
          </a:xfrm>
          <a:prstGeom prst="rect">
            <a:avLst/>
          </a:prstGeom>
          <a:noFill/>
        </p:spPr>
        <p:txBody>
          <a:bodyPr wrap="square" rtlCol="0">
            <a:spAutoFit/>
          </a:bodyPr>
          <a:lstStyle/>
          <a:p>
            <a:r>
              <a:rPr lang="en-US" sz="6000" dirty="0">
                <a:solidFill>
                  <a:srgbClr val="00B0F0"/>
                </a:solidFill>
                <a:latin typeface="Academy" panose="020B0604020202020204" charset="0"/>
              </a:rPr>
              <a:t>Answering Questions with SQL Analysis  </a:t>
            </a:r>
            <a:endParaRPr lang="en-IN" sz="6000" dirty="0">
              <a:solidFill>
                <a:srgbClr val="00B0F0"/>
              </a:solidFill>
              <a:latin typeface="Academy" panose="020B0604020202020204" charset="0"/>
            </a:endParaRPr>
          </a:p>
        </p:txBody>
      </p:sp>
      <p:sp>
        <p:nvSpPr>
          <p:cNvPr id="6" name="TextBox 5">
            <a:extLst>
              <a:ext uri="{FF2B5EF4-FFF2-40B4-BE49-F238E27FC236}">
                <a16:creationId xmlns:a16="http://schemas.microsoft.com/office/drawing/2014/main" id="{17DC5345-D489-FC17-F701-6A7AC76C94AA}"/>
              </a:ext>
            </a:extLst>
          </p:cNvPr>
          <p:cNvSpPr txBox="1"/>
          <p:nvPr/>
        </p:nvSpPr>
        <p:spPr>
          <a:xfrm>
            <a:off x="1543181" y="2458016"/>
            <a:ext cx="16663176" cy="954107"/>
          </a:xfrm>
          <a:prstGeom prst="rect">
            <a:avLst/>
          </a:prstGeom>
          <a:noFill/>
        </p:spPr>
        <p:txBody>
          <a:bodyPr wrap="square">
            <a:spAutoFit/>
          </a:bodyPr>
          <a:lstStyle/>
          <a:p>
            <a:pPr marL="514350" indent="-514350">
              <a:buFont typeface="+mj-lt"/>
              <a:buAutoNum type="arabicPeriod"/>
            </a:pPr>
            <a:r>
              <a:rPr lang="en-IN" sz="2800" dirty="0">
                <a:solidFill>
                  <a:schemeClr val="bg1"/>
                </a:solidFill>
              </a:rPr>
              <a:t>List the top 3 and bottom 3 makers for the fiscal years 2023 and 2024 in terms of the number of 2-wheelers sold.</a:t>
            </a:r>
          </a:p>
        </p:txBody>
      </p:sp>
      <p:pic>
        <p:nvPicPr>
          <p:cNvPr id="17" name="Picture 16">
            <a:extLst>
              <a:ext uri="{FF2B5EF4-FFF2-40B4-BE49-F238E27FC236}">
                <a16:creationId xmlns:a16="http://schemas.microsoft.com/office/drawing/2014/main" id="{F923CE13-472F-BD32-F50C-39BC4DDAFE32}"/>
              </a:ext>
            </a:extLst>
          </p:cNvPr>
          <p:cNvPicPr>
            <a:picLocks noChangeAspect="1"/>
          </p:cNvPicPr>
          <p:nvPr/>
        </p:nvPicPr>
        <p:blipFill>
          <a:blip r:embed="rId6"/>
          <a:stretch>
            <a:fillRect/>
          </a:stretch>
        </p:blipFill>
        <p:spPr>
          <a:xfrm>
            <a:off x="1543181" y="3512560"/>
            <a:ext cx="10877419" cy="3261880"/>
          </a:xfrm>
          <a:prstGeom prst="rect">
            <a:avLst/>
          </a:prstGeom>
        </p:spPr>
      </p:pic>
      <p:pic>
        <p:nvPicPr>
          <p:cNvPr id="19" name="Picture 18">
            <a:extLst>
              <a:ext uri="{FF2B5EF4-FFF2-40B4-BE49-F238E27FC236}">
                <a16:creationId xmlns:a16="http://schemas.microsoft.com/office/drawing/2014/main" id="{8BA256BF-9B59-4A94-D1FF-5F6139C993B7}"/>
              </a:ext>
            </a:extLst>
          </p:cNvPr>
          <p:cNvPicPr>
            <a:picLocks noChangeAspect="1"/>
          </p:cNvPicPr>
          <p:nvPr/>
        </p:nvPicPr>
        <p:blipFill>
          <a:blip r:embed="rId7"/>
          <a:stretch>
            <a:fillRect/>
          </a:stretch>
        </p:blipFill>
        <p:spPr>
          <a:xfrm>
            <a:off x="1543181" y="7098594"/>
            <a:ext cx="10877418" cy="3105917"/>
          </a:xfrm>
          <a:prstGeom prst="rect">
            <a:avLst/>
          </a:prstGeom>
        </p:spPr>
      </p:pic>
      <p:pic>
        <p:nvPicPr>
          <p:cNvPr id="21" name="Picture 20">
            <a:extLst>
              <a:ext uri="{FF2B5EF4-FFF2-40B4-BE49-F238E27FC236}">
                <a16:creationId xmlns:a16="http://schemas.microsoft.com/office/drawing/2014/main" id="{3C477971-55F8-CFD1-1DFD-210EFBBC323F}"/>
              </a:ext>
            </a:extLst>
          </p:cNvPr>
          <p:cNvPicPr>
            <a:picLocks noChangeAspect="1"/>
          </p:cNvPicPr>
          <p:nvPr/>
        </p:nvPicPr>
        <p:blipFill>
          <a:blip r:embed="rId8"/>
          <a:stretch>
            <a:fillRect/>
          </a:stretch>
        </p:blipFill>
        <p:spPr>
          <a:xfrm>
            <a:off x="13534505" y="3630611"/>
            <a:ext cx="3724795" cy="1286054"/>
          </a:xfrm>
          <a:prstGeom prst="rect">
            <a:avLst/>
          </a:prstGeom>
        </p:spPr>
      </p:pic>
      <p:pic>
        <p:nvPicPr>
          <p:cNvPr id="23" name="Picture 22">
            <a:extLst>
              <a:ext uri="{FF2B5EF4-FFF2-40B4-BE49-F238E27FC236}">
                <a16:creationId xmlns:a16="http://schemas.microsoft.com/office/drawing/2014/main" id="{7091C8B5-81F4-F2F4-237D-02E94B28367F}"/>
              </a:ext>
            </a:extLst>
          </p:cNvPr>
          <p:cNvPicPr>
            <a:picLocks noChangeAspect="1"/>
          </p:cNvPicPr>
          <p:nvPr/>
        </p:nvPicPr>
        <p:blipFill>
          <a:blip r:embed="rId9"/>
          <a:stretch>
            <a:fillRect/>
          </a:stretch>
        </p:blipFill>
        <p:spPr>
          <a:xfrm>
            <a:off x="13258241" y="6865569"/>
            <a:ext cx="4277322" cy="1324160"/>
          </a:xfrm>
          <a:prstGeom prst="rect">
            <a:avLst/>
          </a:prstGeom>
        </p:spPr>
      </p:pic>
    </p:spTree>
    <p:extLst>
      <p:ext uri="{BB962C8B-B14F-4D97-AF65-F5344CB8AC3E}">
        <p14:creationId xmlns:p14="http://schemas.microsoft.com/office/powerpoint/2010/main" val="1152314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12161E"/>
        </a:solidFill>
        <a:effectLst/>
      </p:bgPr>
    </p:bg>
    <p:spTree>
      <p:nvGrpSpPr>
        <p:cNvPr id="1" name="">
          <a:extLst>
            <a:ext uri="{FF2B5EF4-FFF2-40B4-BE49-F238E27FC236}">
              <a16:creationId xmlns:a16="http://schemas.microsoft.com/office/drawing/2014/main" id="{92299C94-08CE-ECDC-1733-D052642DDA55}"/>
            </a:ext>
          </a:extLst>
        </p:cNvPr>
        <p:cNvGrpSpPr/>
        <p:nvPr/>
      </p:nvGrpSpPr>
      <p:grpSpPr>
        <a:xfrm>
          <a:off x="0" y="0"/>
          <a:ext cx="0" cy="0"/>
          <a:chOff x="0" y="0"/>
          <a:chExt cx="0" cy="0"/>
        </a:xfrm>
      </p:grpSpPr>
      <p:pic>
        <p:nvPicPr>
          <p:cNvPr id="43" name="Graphic 42" descr="Space with stars and planets">
            <a:extLst>
              <a:ext uri="{FF2B5EF4-FFF2-40B4-BE49-F238E27FC236}">
                <a16:creationId xmlns:a16="http://schemas.microsoft.com/office/drawing/2014/main" id="{3727A879-BA5A-2385-479A-DA899EBB01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 y="1714500"/>
            <a:ext cx="17926050" cy="6858000"/>
          </a:xfrm>
          <a:prstGeom prst="rect">
            <a:avLst/>
          </a:prstGeom>
        </p:spPr>
      </p:pic>
      <p:sp>
        <p:nvSpPr>
          <p:cNvPr id="14" name="Freeform 14">
            <a:extLst>
              <a:ext uri="{FF2B5EF4-FFF2-40B4-BE49-F238E27FC236}">
                <a16:creationId xmlns:a16="http://schemas.microsoft.com/office/drawing/2014/main" id="{CC5A2654-57E9-5B51-0ADD-4951855904A3}"/>
              </a:ext>
            </a:extLst>
          </p:cNvPr>
          <p:cNvSpPr/>
          <p:nvPr/>
        </p:nvSpPr>
        <p:spPr>
          <a:xfrm>
            <a:off x="13930318" y="2526460"/>
            <a:ext cx="3328982" cy="1063296"/>
          </a:xfrm>
          <a:custGeom>
            <a:avLst/>
            <a:gdLst/>
            <a:ahLst/>
            <a:cxnLst/>
            <a:rect l="l" t="t" r="r" b="b"/>
            <a:pathLst>
              <a:path w="3328982" h="1063296">
                <a:moveTo>
                  <a:pt x="0" y="0"/>
                </a:moveTo>
                <a:lnTo>
                  <a:pt x="3328982" y="0"/>
                </a:lnTo>
                <a:lnTo>
                  <a:pt x="3328982" y="1063296"/>
                </a:lnTo>
                <a:lnTo>
                  <a:pt x="0" y="10632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5" name="Freeform 15">
            <a:extLst>
              <a:ext uri="{FF2B5EF4-FFF2-40B4-BE49-F238E27FC236}">
                <a16:creationId xmlns:a16="http://schemas.microsoft.com/office/drawing/2014/main" id="{3B6967D0-6952-C7D5-E417-5255FA183DCA}"/>
              </a:ext>
            </a:extLst>
          </p:cNvPr>
          <p:cNvSpPr/>
          <p:nvPr/>
        </p:nvSpPr>
        <p:spPr>
          <a:xfrm>
            <a:off x="-790810" y="5872930"/>
            <a:ext cx="2333991" cy="745490"/>
          </a:xfrm>
          <a:custGeom>
            <a:avLst/>
            <a:gdLst/>
            <a:ahLst/>
            <a:cxnLst/>
            <a:rect l="l" t="t" r="r" b="b"/>
            <a:pathLst>
              <a:path w="2333991" h="745490">
                <a:moveTo>
                  <a:pt x="0" y="0"/>
                </a:moveTo>
                <a:lnTo>
                  <a:pt x="2333990" y="0"/>
                </a:lnTo>
                <a:lnTo>
                  <a:pt x="2333990" y="745490"/>
                </a:lnTo>
                <a:lnTo>
                  <a:pt x="0" y="74549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pic>
        <p:nvPicPr>
          <p:cNvPr id="34" name="Picture 33" descr="A logo with a circle and a letter&#10;&#10;AI-generated content may be incorrect.">
            <a:extLst>
              <a:ext uri="{FF2B5EF4-FFF2-40B4-BE49-F238E27FC236}">
                <a16:creationId xmlns:a16="http://schemas.microsoft.com/office/drawing/2014/main" id="{AD6CE978-9638-8BEB-0D66-9210FCC4248F}"/>
              </a:ext>
            </a:extLst>
          </p:cNvPr>
          <p:cNvPicPr>
            <a:picLocks noChangeAspect="1"/>
          </p:cNvPicPr>
          <p:nvPr/>
        </p:nvPicPr>
        <p:blipFill>
          <a:blip r:embed="rId7"/>
          <a:stretch>
            <a:fillRect/>
          </a:stretch>
        </p:blipFill>
        <p:spPr>
          <a:xfrm>
            <a:off x="81645" y="82489"/>
            <a:ext cx="1670956" cy="1620030"/>
          </a:xfrm>
          <a:prstGeom prst="rect">
            <a:avLst/>
          </a:prstGeom>
        </p:spPr>
      </p:pic>
      <p:pic>
        <p:nvPicPr>
          <p:cNvPr id="5" name="Graphic 4" descr="Woman holding a laptop">
            <a:extLst>
              <a:ext uri="{FF2B5EF4-FFF2-40B4-BE49-F238E27FC236}">
                <a16:creationId xmlns:a16="http://schemas.microsoft.com/office/drawing/2014/main" id="{6B072E84-88B6-ABDE-A05C-915A7037D48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645" y="5143500"/>
            <a:ext cx="3318237" cy="3952292"/>
          </a:xfrm>
          <a:prstGeom prst="rect">
            <a:avLst/>
          </a:prstGeom>
        </p:spPr>
      </p:pic>
      <p:pic>
        <p:nvPicPr>
          <p:cNvPr id="9" name="Graphic 8" descr="Speech outline">
            <a:extLst>
              <a:ext uri="{FF2B5EF4-FFF2-40B4-BE49-F238E27FC236}">
                <a16:creationId xmlns:a16="http://schemas.microsoft.com/office/drawing/2014/main" id="{E7465854-A606-38BB-2646-1DA2F280600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950240" y="1319393"/>
            <a:ext cx="4343398" cy="4485693"/>
          </a:xfrm>
          <a:prstGeom prst="rect">
            <a:avLst/>
          </a:prstGeom>
        </p:spPr>
      </p:pic>
      <p:sp>
        <p:nvSpPr>
          <p:cNvPr id="11" name="TextBox 10">
            <a:extLst>
              <a:ext uri="{FF2B5EF4-FFF2-40B4-BE49-F238E27FC236}">
                <a16:creationId xmlns:a16="http://schemas.microsoft.com/office/drawing/2014/main" id="{B0A80A9C-F592-9AC9-869F-CC1A7FCC41FE}"/>
              </a:ext>
            </a:extLst>
          </p:cNvPr>
          <p:cNvSpPr txBox="1"/>
          <p:nvPr/>
        </p:nvSpPr>
        <p:spPr>
          <a:xfrm>
            <a:off x="2864639" y="2631282"/>
            <a:ext cx="2514600" cy="1200329"/>
          </a:xfrm>
          <a:prstGeom prst="rect">
            <a:avLst/>
          </a:prstGeom>
          <a:noFill/>
        </p:spPr>
        <p:txBody>
          <a:bodyPr wrap="square" rtlCol="0">
            <a:spAutoFit/>
          </a:bodyPr>
          <a:lstStyle/>
          <a:p>
            <a:r>
              <a:rPr lang="en-US" sz="2400" dirty="0">
                <a:solidFill>
                  <a:schemeClr val="bg1"/>
                </a:solidFill>
              </a:rPr>
              <a:t>You have  to proof me how much you love me? </a:t>
            </a:r>
            <a:endParaRPr lang="en-IN" sz="2400" dirty="0">
              <a:solidFill>
                <a:schemeClr val="bg1"/>
              </a:solidFill>
            </a:endParaRPr>
          </a:p>
        </p:txBody>
      </p:sp>
      <p:pic>
        <p:nvPicPr>
          <p:cNvPr id="32" name="Graphic 31" descr="Man in business attire">
            <a:extLst>
              <a:ext uri="{FF2B5EF4-FFF2-40B4-BE49-F238E27FC236}">
                <a16:creationId xmlns:a16="http://schemas.microsoft.com/office/drawing/2014/main" id="{0CE3E4B8-7506-272A-8D19-F44E2A569B3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806705" y="6262004"/>
            <a:ext cx="2247226" cy="2524125"/>
          </a:xfrm>
          <a:prstGeom prst="rect">
            <a:avLst/>
          </a:prstGeom>
        </p:spPr>
      </p:pic>
      <p:pic>
        <p:nvPicPr>
          <p:cNvPr id="40" name="Graphic 39" descr="Speech outline">
            <a:extLst>
              <a:ext uri="{FF2B5EF4-FFF2-40B4-BE49-F238E27FC236}">
                <a16:creationId xmlns:a16="http://schemas.microsoft.com/office/drawing/2014/main" id="{2AA6D9C3-40D5-D97D-03EB-3DEE6357EE5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62233" y="1348829"/>
            <a:ext cx="4343398" cy="5699671"/>
          </a:xfrm>
          <a:prstGeom prst="rect">
            <a:avLst/>
          </a:prstGeom>
        </p:spPr>
      </p:pic>
      <p:sp>
        <p:nvSpPr>
          <p:cNvPr id="41" name="TextBox 40">
            <a:extLst>
              <a:ext uri="{FF2B5EF4-FFF2-40B4-BE49-F238E27FC236}">
                <a16:creationId xmlns:a16="http://schemas.microsoft.com/office/drawing/2014/main" id="{6B022E28-EF94-0B1E-F5BE-DA2660477CFD}"/>
              </a:ext>
            </a:extLst>
          </p:cNvPr>
          <p:cNvSpPr txBox="1"/>
          <p:nvPr/>
        </p:nvSpPr>
        <p:spPr>
          <a:xfrm>
            <a:off x="9038532" y="2526460"/>
            <a:ext cx="2590800" cy="1938992"/>
          </a:xfrm>
          <a:prstGeom prst="rect">
            <a:avLst/>
          </a:prstGeom>
          <a:noFill/>
        </p:spPr>
        <p:txBody>
          <a:bodyPr wrap="square" rtlCol="0">
            <a:spAutoFit/>
          </a:bodyPr>
          <a:lstStyle/>
          <a:p>
            <a:r>
              <a:rPr lang="en-US" sz="2400" dirty="0">
                <a:solidFill>
                  <a:schemeClr val="bg1"/>
                </a:solidFill>
              </a:rPr>
              <a:t>You  don’t know how much I LOVE YOU . Even I Can count stars for you have a look </a:t>
            </a:r>
            <a:r>
              <a:rPr lang="en-US" dirty="0">
                <a:solidFill>
                  <a:schemeClr val="bg1"/>
                </a:solidFill>
              </a:rPr>
              <a:t>.</a:t>
            </a:r>
            <a:endParaRPr lang="en-IN" dirty="0"/>
          </a:p>
        </p:txBody>
      </p:sp>
    </p:spTree>
    <p:extLst>
      <p:ext uri="{BB962C8B-B14F-4D97-AF65-F5344CB8AC3E}">
        <p14:creationId xmlns:p14="http://schemas.microsoft.com/office/powerpoint/2010/main" val="385013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par>
                                <p:cTn id="10" presetID="2" presetClass="entr" presetSubtype="4" fill="hold" nodeType="with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 calcmode="lin" valueType="num">
                                      <p:cBhvr additive="base">
                                        <p:cTn id="12"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par>
                          <p:cTn id="17" fill="hold">
                            <p:stCondLst>
                              <p:cond delay="500"/>
                            </p:stCondLst>
                            <p:childTnLst>
                              <p:par>
                                <p:cTn id="18" presetID="42" presetClass="entr" presetSubtype="0"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1000"/>
                                        <p:tgtEl>
                                          <p:spTgt spid="40"/>
                                        </p:tgtEl>
                                      </p:cBhvr>
                                    </p:animEffect>
                                    <p:anim calcmode="lin" valueType="num">
                                      <p:cBhvr>
                                        <p:cTn id="21" dur="1000" fill="hold"/>
                                        <p:tgtEl>
                                          <p:spTgt spid="40"/>
                                        </p:tgtEl>
                                        <p:attrNameLst>
                                          <p:attrName>ppt_x</p:attrName>
                                        </p:attrNameLst>
                                      </p:cBhvr>
                                      <p:tavLst>
                                        <p:tav tm="0">
                                          <p:val>
                                            <p:strVal val="#ppt_x"/>
                                          </p:val>
                                        </p:tav>
                                        <p:tav tm="100000">
                                          <p:val>
                                            <p:strVal val="#ppt_x"/>
                                          </p:val>
                                        </p:tav>
                                      </p:tavLst>
                                    </p:anim>
                                    <p:anim calcmode="lin" valueType="num">
                                      <p:cBhvr>
                                        <p:cTn id="22" dur="1000" fill="hold"/>
                                        <p:tgtEl>
                                          <p:spTgt spid="40"/>
                                        </p:tgtEl>
                                        <p:attrNameLst>
                                          <p:attrName>ppt_y</p:attrName>
                                        </p:attrNameLst>
                                      </p:cBhvr>
                                      <p:tavLst>
                                        <p:tav tm="0">
                                          <p:val>
                                            <p:strVal val="#ppt_y+.1"/>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1">
                                            <p:txEl>
                                              <p:pRg st="0" end="0"/>
                                            </p:txEl>
                                          </p:spTgt>
                                        </p:tgtEl>
                                        <p:attrNameLst>
                                          <p:attrName>style.visibility</p:attrName>
                                        </p:attrNameLst>
                                      </p:cBhvr>
                                      <p:to>
                                        <p:strVal val="visible"/>
                                      </p:to>
                                    </p:set>
                                    <p:anim calcmode="lin" valueType="num">
                                      <p:cBhvr additive="base">
                                        <p:cTn id="25" dur="50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par>
                          <p:cTn id="27" fill="hold">
                            <p:stCondLst>
                              <p:cond delay="1500"/>
                            </p:stCondLst>
                            <p:childTnLst>
                              <p:par>
                                <p:cTn id="28" presetID="31" presetClass="entr" presetSubtype="0" fill="hold" nodeType="afterEffect">
                                  <p:stCondLst>
                                    <p:cond delay="0"/>
                                  </p:stCondLst>
                                  <p:childTnLst>
                                    <p:set>
                                      <p:cBhvr>
                                        <p:cTn id="29" dur="1" fill="hold">
                                          <p:stCondLst>
                                            <p:cond delay="0"/>
                                          </p:stCondLst>
                                        </p:cTn>
                                        <p:tgtEl>
                                          <p:spTgt spid="43"/>
                                        </p:tgtEl>
                                        <p:attrNameLst>
                                          <p:attrName>style.visibility</p:attrName>
                                        </p:attrNameLst>
                                      </p:cBhvr>
                                      <p:to>
                                        <p:strVal val="visible"/>
                                      </p:to>
                                    </p:set>
                                    <p:anim calcmode="lin" valueType="num">
                                      <p:cBhvr>
                                        <p:cTn id="30" dur="1000" fill="hold"/>
                                        <p:tgtEl>
                                          <p:spTgt spid="43"/>
                                        </p:tgtEl>
                                        <p:attrNameLst>
                                          <p:attrName>ppt_w</p:attrName>
                                        </p:attrNameLst>
                                      </p:cBhvr>
                                      <p:tavLst>
                                        <p:tav tm="0">
                                          <p:val>
                                            <p:fltVal val="0"/>
                                          </p:val>
                                        </p:tav>
                                        <p:tav tm="100000">
                                          <p:val>
                                            <p:strVal val="#ppt_w"/>
                                          </p:val>
                                        </p:tav>
                                      </p:tavLst>
                                    </p:anim>
                                    <p:anim calcmode="lin" valueType="num">
                                      <p:cBhvr>
                                        <p:cTn id="31" dur="1000" fill="hold"/>
                                        <p:tgtEl>
                                          <p:spTgt spid="43"/>
                                        </p:tgtEl>
                                        <p:attrNameLst>
                                          <p:attrName>ppt_h</p:attrName>
                                        </p:attrNameLst>
                                      </p:cBhvr>
                                      <p:tavLst>
                                        <p:tav tm="0">
                                          <p:val>
                                            <p:fltVal val="0"/>
                                          </p:val>
                                        </p:tav>
                                        <p:tav tm="100000">
                                          <p:val>
                                            <p:strVal val="#ppt_h"/>
                                          </p:val>
                                        </p:tav>
                                      </p:tavLst>
                                    </p:anim>
                                    <p:anim calcmode="lin" valueType="num">
                                      <p:cBhvr>
                                        <p:cTn id="32" dur="1000" fill="hold"/>
                                        <p:tgtEl>
                                          <p:spTgt spid="43"/>
                                        </p:tgtEl>
                                        <p:attrNameLst>
                                          <p:attrName>style.rotation</p:attrName>
                                        </p:attrNameLst>
                                      </p:cBhvr>
                                      <p:tavLst>
                                        <p:tav tm="0">
                                          <p:val>
                                            <p:fltVal val="90"/>
                                          </p:val>
                                        </p:tav>
                                        <p:tav tm="100000">
                                          <p:val>
                                            <p:fltVal val="0"/>
                                          </p:val>
                                        </p:tav>
                                      </p:tavLst>
                                    </p:anim>
                                    <p:animEffect transition="in" filter="fade">
                                      <p:cBhvr>
                                        <p:cTn id="33"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2117</TotalTime>
  <Words>1042</Words>
  <Application>Microsoft Office PowerPoint</Application>
  <PresentationFormat>Custom</PresentationFormat>
  <Paragraphs>115</Paragraphs>
  <Slides>28</Slides>
  <Notes>26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Wingdings</vt:lpstr>
      <vt:lpstr>Arial</vt:lpstr>
      <vt:lpstr>Fira Code</vt:lpstr>
      <vt:lpstr>Academy</vt:lpstr>
      <vt:lpstr>Calibri</vt:lpstr>
      <vt:lpstr>Bricolage Grotesque</vt:lpstr>
      <vt:lpstr>Aptos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and Black Neon Futuristic Electric Vehicles Presentation</dc:title>
  <cp:lastModifiedBy>Mahima Pathania</cp:lastModifiedBy>
  <cp:revision>15</cp:revision>
  <dcterms:created xsi:type="dcterms:W3CDTF">2006-08-16T00:00:00Z</dcterms:created>
  <dcterms:modified xsi:type="dcterms:W3CDTF">2025-05-03T19:46:05Z</dcterms:modified>
  <dc:identifier>DAGmCA2XlaQ</dc:identifier>
</cp:coreProperties>
</file>